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slide64.xml" ContentType="application/vnd.openxmlformats-officedocument.presentationml.slide+xml"/>
  <Override PartName="/ppt/slides/slide63.xml" ContentType="application/vnd.openxmlformats-officedocument.presentationml.slide+xml"/>
  <Override PartName="/ppt/slides/slide62.xml" ContentType="application/vnd.openxmlformats-officedocument.presentationml.slide+xml"/>
  <Override PartName="/ppt/slides/slide61.xml" ContentType="application/vnd.openxmlformats-officedocument.presentationml.slide+xml"/>
  <Override PartName="/ppt/slides/slide60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65.xml" ContentType="application/vnd.openxmlformats-officedocument.presentationml.slide+xml"/>
  <Override PartName="/ppt/slides/slide40.xml" ContentType="application/vnd.openxmlformats-officedocument.presentationml.slide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45.xml" ContentType="application/vnd.openxmlformats-officedocument.presentationml.slide+xml"/>
  <Override PartName="/ppt/slides/slide20.xml" ContentType="application/vnd.openxmlformats-officedocument.presentationml.slide+xml"/>
  <Override PartName="/ppt/slides/slide46.xml" ContentType="application/vnd.openxmlformats-officedocument.presentationml.slide+xml"/>
  <Override PartName="/ppt/slides/slide21.xml" ContentType="application/vnd.openxmlformats-officedocument.presentationml.slide+xml"/>
  <Override PartName="/ppt/slides/slide47.xml" ContentType="application/vnd.openxmlformats-officedocument.presentationml.slide+xml"/>
  <Override PartName="/ppt/slides/slide22.xml" ContentType="application/vnd.openxmlformats-officedocument.presentationml.slide+xml"/>
  <Override PartName="/ppt/slides/slide48.xml" ContentType="application/vnd.openxmlformats-officedocument.presentationml.slide+xml"/>
  <Override PartName="/ppt/slides/slide23.xml" ContentType="application/vnd.openxmlformats-officedocument.presentationml.slide+xml"/>
  <Override PartName="/ppt/slides/slide49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55.xml" ContentType="application/vnd.openxmlformats-officedocument.presentationml.slide+xml"/>
  <Override PartName="/ppt/slides/slide30.xml" ContentType="application/vnd.openxmlformats-officedocument.presentationml.slide+xml"/>
  <Override PartName="/ppt/slides/slide56.xml" ContentType="application/vnd.openxmlformats-officedocument.presentationml.slide+xml"/>
  <Override PartName="/ppt/slides/slide31.xml" ContentType="application/vnd.openxmlformats-officedocument.presentationml.slide+xml"/>
  <Override PartName="/ppt/slides/slide57.xml" ContentType="application/vnd.openxmlformats-officedocument.presentationml.slide+xml"/>
  <Override PartName="/ppt/slides/slide32.xml" ContentType="application/vnd.openxmlformats-officedocument.presentationml.slide+xml"/>
  <Override PartName="/ppt/slides/slide58.xml" ContentType="application/vnd.openxmlformats-officedocument.presentationml.slide+xml"/>
  <Override PartName="/ppt/slides/slide33.xml" ContentType="application/vnd.openxmlformats-officedocument.presentationml.slide+xml"/>
  <Override PartName="/ppt/slides/slide59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65.xml.rels" ContentType="application/vnd.openxmlformats-package.relationships+xml"/>
  <Override PartName="/ppt/slides/_rels/slide64.xml.rels" ContentType="application/vnd.openxmlformats-package.relationships+xml"/>
  <Override PartName="/ppt/slides/_rels/slide63.xml.rels" ContentType="application/vnd.openxmlformats-package.relationships+xml"/>
  <Override PartName="/ppt/slides/_rels/slide62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56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51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4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59.xml.rels" ContentType="application/vnd.openxmlformats-package.relationships+xml"/>
  <Override PartName="/ppt/slides/_rels/slide12.xml.rels" ContentType="application/vnd.openxmlformats-package.relationships+xml"/>
  <Override PartName="/ppt/slides/_rels/slide58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5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46.xml.rels" ContentType="application/vnd.openxmlformats-package.relationships+xml"/>
  <Override PartName="/ppt/slides/_rels/slide18.xml.rels" ContentType="application/vnd.openxmlformats-package.relationships+xml"/>
  <Override PartName="/ppt/slides/_rels/slide47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60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63" Type="http://schemas.openxmlformats.org/officeDocument/2006/relationships/slide" Target="slides/slide57.xml"/><Relationship Id="rId64" Type="http://schemas.openxmlformats.org/officeDocument/2006/relationships/slide" Target="slides/slide58.xml"/><Relationship Id="rId65" Type="http://schemas.openxmlformats.org/officeDocument/2006/relationships/slide" Target="slides/slide59.xml"/><Relationship Id="rId66" Type="http://schemas.openxmlformats.org/officeDocument/2006/relationships/slide" Target="slides/slide60.xml"/><Relationship Id="rId67" Type="http://schemas.openxmlformats.org/officeDocument/2006/relationships/slide" Target="slides/slide61.xml"/><Relationship Id="rId68" Type="http://schemas.openxmlformats.org/officeDocument/2006/relationships/slide" Target="slides/slide62.xml"/><Relationship Id="rId69" Type="http://schemas.openxmlformats.org/officeDocument/2006/relationships/slide" Target="slides/slide63.xml"/><Relationship Id="rId70" Type="http://schemas.openxmlformats.org/officeDocument/2006/relationships/slide" Target="slides/slide64.xml"/><Relationship Id="rId71" Type="http://schemas.openxmlformats.org/officeDocument/2006/relationships/slide" Target="slides/slide6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B1764376-839B-4FE6-A33D-B66DF3D6E0E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</p:spPr>
      </p:sp>
      <p:sp>
        <p:nvSpPr>
          <p:cNvPr id="37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100" spc="-1" strike="noStrike">
                <a:latin typeface="Arial"/>
              </a:rPr>
              <a:t>http://diana-adrianne.com/purecss-francine/x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287244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784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9248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7320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1176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19248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7320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311760" y="108792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294480" y="224640"/>
            <a:ext cx="506376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08792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784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311760" y="287244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784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19248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7320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31176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19248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7320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311760" y="108792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294480" y="224640"/>
            <a:ext cx="506376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67784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311760" y="287244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467784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19248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07320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31176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19248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07320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311760" y="108792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ubTitle"/>
          </p:nvPr>
        </p:nvSpPr>
        <p:spPr>
          <a:xfrm>
            <a:off x="294480" y="224640"/>
            <a:ext cx="506376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467784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311760" y="287244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67784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319248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6073200" y="108792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body"/>
          </p:nvPr>
        </p:nvSpPr>
        <p:spPr>
          <a:xfrm>
            <a:off x="31176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6"/>
          <p:cNvSpPr>
            <a:spLocks noGrp="1"/>
          </p:cNvSpPr>
          <p:nvPr>
            <p:ph type="body"/>
          </p:nvPr>
        </p:nvSpPr>
        <p:spPr>
          <a:xfrm>
            <a:off x="319248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7"/>
          <p:cNvSpPr>
            <a:spLocks noGrp="1"/>
          </p:cNvSpPr>
          <p:nvPr>
            <p:ph type="body"/>
          </p:nvPr>
        </p:nvSpPr>
        <p:spPr>
          <a:xfrm>
            <a:off x="6073200" y="287244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294480" y="224640"/>
            <a:ext cx="506376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840" y="287244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08792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87244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1435320"/>
            <a:ext cx="5079960" cy="1606680"/>
          </a:xfrm>
          <a:prstGeom prst="rect">
            <a:avLst/>
          </a:prstGeom>
        </p:spPr>
        <p:txBody>
          <a:bodyPr tIns="91440" bIns="91440" anchor="b"/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595360" y="0"/>
            <a:ext cx="548280" cy="393120"/>
          </a:xfrm>
          <a:prstGeom prst="rect">
            <a:avLst/>
          </a:prstGeom>
        </p:spPr>
        <p:txBody>
          <a:bodyPr tIns="91440" bIns="91440"/>
          <a:p>
            <a:pPr algn="r">
              <a:lnSpc>
                <a:spcPct val="100000"/>
              </a:lnSpc>
            </a:pPr>
            <a:fld id="{CDC10B9B-402F-471B-AE3E-FD3D8D8AEE56}" type="slidenum">
              <a:rPr b="0" lang="en-US" sz="1000" spc="-1" strike="noStrike">
                <a:solidFill>
                  <a:srgbClr val="595959"/>
                </a:solidFill>
                <a:latin typeface="Rockwell"/>
                <a:ea typeface="Rockwel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tIns="91440" bIns="91440"/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11760" y="1087920"/>
            <a:ext cx="852012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595360" y="0"/>
            <a:ext cx="548280" cy="393120"/>
          </a:xfrm>
          <a:prstGeom prst="rect">
            <a:avLst/>
          </a:prstGeom>
        </p:spPr>
        <p:txBody>
          <a:bodyPr tIns="91440" bIns="91440"/>
          <a:p>
            <a:pPr algn="r">
              <a:lnSpc>
                <a:spcPct val="100000"/>
              </a:lnSpc>
            </a:pPr>
            <a:fld id="{EF7CFEDF-11BC-477E-8790-3F6C73974E76}" type="slidenum">
              <a:rPr b="0" lang="en-US" sz="1000" spc="-1" strike="noStrike">
                <a:solidFill>
                  <a:srgbClr val="595959"/>
                </a:solidFill>
                <a:latin typeface="Rockwell"/>
                <a:ea typeface="Rockwell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</p:spPr>
        <p:txBody>
          <a:bodyPr tIns="91440" bIns="91440" anchor="ctr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Num"/>
          </p:nvPr>
        </p:nvSpPr>
        <p:spPr>
          <a:xfrm>
            <a:off x="8595360" y="0"/>
            <a:ext cx="548280" cy="393120"/>
          </a:xfrm>
          <a:prstGeom prst="rect">
            <a:avLst/>
          </a:prstGeom>
        </p:spPr>
        <p:txBody>
          <a:bodyPr tIns="91440" bIns="91440"/>
          <a:p>
            <a:pPr algn="r">
              <a:lnSpc>
                <a:spcPct val="100000"/>
              </a:lnSpc>
            </a:pPr>
            <a:fld id="{DD40D894-0E6B-4FFB-A72E-77B2298DD54F}" type="slidenum">
              <a:rPr b="0" lang="en-US" sz="1000" spc="-1" strike="noStrike">
                <a:solidFill>
                  <a:srgbClr val="595959"/>
                </a:solidFill>
                <a:latin typeface="Rockwell"/>
                <a:ea typeface="Rockwell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294480" y="224640"/>
            <a:ext cx="5063760" cy="572400"/>
          </a:xfrm>
          <a:prstGeom prst="rect">
            <a:avLst/>
          </a:prstGeom>
        </p:spPr>
        <p:txBody>
          <a:bodyPr tIns="91440" bIns="91440"/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sldNum"/>
          </p:nvPr>
        </p:nvSpPr>
        <p:spPr>
          <a:xfrm>
            <a:off x="8595360" y="0"/>
            <a:ext cx="548280" cy="393120"/>
          </a:xfrm>
          <a:prstGeom prst="rect">
            <a:avLst/>
          </a:prstGeom>
        </p:spPr>
        <p:txBody>
          <a:bodyPr tIns="91440" bIns="91440"/>
          <a:p>
            <a:pPr algn="r">
              <a:lnSpc>
                <a:spcPct val="100000"/>
              </a:lnSpc>
            </a:pPr>
            <a:fld id="{71D61C83-768D-46F3-8832-379C1DD5AD4E}" type="slidenum">
              <a:rPr b="0" lang="en-US" sz="1000" spc="-1" strike="noStrike">
                <a:solidFill>
                  <a:srgbClr val="595959"/>
                </a:solidFill>
                <a:latin typeface="Rockwell"/>
                <a:ea typeface="Rockwel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1" Type="http://schemas.openxmlformats.org/officeDocument/2006/relationships/image" Target="../media/image18.png"/><Relationship Id="rId12" Type="http://schemas.openxmlformats.org/officeDocument/2006/relationships/slideLayout" Target="../slideLayouts/slideLayout15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0" Type="http://schemas.openxmlformats.org/officeDocument/2006/relationships/image" Target="../media/image28.png"/><Relationship Id="rId11" Type="http://schemas.openxmlformats.org/officeDocument/2006/relationships/image" Target="../media/image29.png"/><Relationship Id="rId1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311760" y="1435320"/>
            <a:ext cx="5442120" cy="1606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Rockwell"/>
                <a:ea typeface="Rockwell"/>
              </a:rPr>
              <a:t>Introduction to JavaScript (Part </a:t>
            </a:r>
            <a:r>
              <a:rPr b="0" lang="en-US" sz="4800" spc="-1" strike="noStrike">
                <a:solidFill>
                  <a:srgbClr val="ffffff"/>
                </a:solidFill>
                <a:latin typeface="Bitter"/>
                <a:ea typeface="Bitter"/>
              </a:rPr>
              <a:t>1</a:t>
            </a:r>
            <a:r>
              <a:rPr b="0" lang="en-US" sz="4800" spc="-1" strike="noStrike">
                <a:solidFill>
                  <a:srgbClr val="ffffff"/>
                </a:solidFill>
                <a:latin typeface="Rockwell"/>
                <a:ea typeface="Rockwell"/>
              </a:rPr>
              <a:t>)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311760" y="3005280"/>
            <a:ext cx="3359520" cy="792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Proxima Nova"/>
                <a:ea typeface="Proxima Nova"/>
              </a:rPr>
              <a:t>Day 3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Shape 1"/>
          <p:cNvSpPr txBox="1"/>
          <p:nvPr/>
        </p:nvSpPr>
        <p:spPr>
          <a:xfrm>
            <a:off x="311760" y="1275840"/>
            <a:ext cx="8520120" cy="3228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7200" spc="-1" strike="noStrike">
                <a:solidFill>
                  <a:srgbClr val="03afb0"/>
                </a:solidFill>
                <a:latin typeface="Rockwell"/>
                <a:ea typeface="Rockwell"/>
              </a:rPr>
              <a:t>JavaScript and HTML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294480" y="224640"/>
            <a:ext cx="53463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Adding JavaScript to HTML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TextShape 2"/>
          <p:cNvSpPr txBox="1"/>
          <p:nvPr/>
        </p:nvSpPr>
        <p:spPr>
          <a:xfrm>
            <a:off x="311760" y="1331280"/>
            <a:ext cx="8520120" cy="3469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</a:t>
            </a:r>
            <a:r>
              <a:rPr b="0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html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</a:t>
            </a:r>
            <a:r>
              <a:rPr b="0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head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 ... &lt;/</a:t>
            </a:r>
            <a:r>
              <a:rPr b="0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head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</a:t>
            </a:r>
            <a:r>
              <a:rPr b="0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body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</a:t>
            </a:r>
            <a:r>
              <a:rPr b="0" lang="en-US" sz="1800" spc="-1" strike="noStrike">
                <a:solidFill>
                  <a:srgbClr val="6aa84f"/>
                </a:solidFill>
                <a:latin typeface="Roboto Mono"/>
                <a:ea typeface="Roboto Mono"/>
              </a:rPr>
              <a:t>h1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&gt;My HTML Page&lt;/</a:t>
            </a:r>
            <a:r>
              <a:rPr b="0" lang="en-US" sz="1800" spc="-1" strike="noStrike">
                <a:solidFill>
                  <a:srgbClr val="6aa84f"/>
                </a:solidFill>
                <a:latin typeface="Roboto Mono"/>
                <a:ea typeface="Roboto Mono"/>
              </a:rPr>
              <a:t>h1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</a:t>
            </a:r>
            <a:r>
              <a:rPr b="0" lang="en-US" sz="1800" spc="-1" strike="noStrike">
                <a:solidFill>
                  <a:srgbClr val="6aa84f"/>
                </a:solidFill>
                <a:latin typeface="Roboto Mono"/>
                <a:ea typeface="Roboto Mono"/>
              </a:rPr>
              <a:t>p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&gt;My paragraph&lt;/</a:t>
            </a:r>
            <a:r>
              <a:rPr b="0" lang="en-US" sz="1800" spc="-1" strike="noStrike">
                <a:solidFill>
                  <a:srgbClr val="6aa84f"/>
                </a:solidFill>
                <a:latin typeface="Roboto Mono"/>
                <a:ea typeface="Roboto Mono"/>
              </a:rPr>
              <a:t>p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</a:t>
            </a:r>
            <a:r>
              <a:rPr b="0" lang="en-US" sz="1800" spc="-1" strike="noStrike">
                <a:solidFill>
                  <a:srgbClr val="6aa84f"/>
                </a:solidFill>
                <a:latin typeface="Roboto Mono"/>
                <a:ea typeface="Roboto Mono"/>
              </a:rPr>
              <a:t>script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your code here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&lt;/</a:t>
            </a:r>
            <a:r>
              <a:rPr b="0" lang="en-US" sz="1800" spc="-1" strike="noStrike">
                <a:solidFill>
                  <a:srgbClr val="6aa84f"/>
                </a:solidFill>
                <a:latin typeface="Roboto Mono"/>
                <a:ea typeface="Roboto Mono"/>
              </a:rPr>
              <a:t>script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&lt;/</a:t>
            </a:r>
            <a:r>
              <a:rPr b="0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body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&lt;/</a:t>
            </a:r>
            <a:r>
              <a:rPr b="0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html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311760" y="1275840"/>
            <a:ext cx="8520120" cy="3228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7200" spc="-1" strike="noStrike">
                <a:solidFill>
                  <a:srgbClr val="03afb0"/>
                </a:solidFill>
                <a:latin typeface="Rockwell"/>
                <a:ea typeface="Rockwell"/>
              </a:rPr>
              <a:t>User I/O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Alert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311760" y="4014000"/>
            <a:ext cx="8520120" cy="489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 algn="ctr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alert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“Hello there!”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6" name="Google Shape;184;p27" descr=""/>
          <p:cNvPicPr/>
          <p:nvPr/>
        </p:nvPicPr>
        <p:blipFill>
          <a:blip r:embed="rId1"/>
          <a:stretch/>
        </p:blipFill>
        <p:spPr>
          <a:xfrm>
            <a:off x="1281960" y="1594800"/>
            <a:ext cx="6580080" cy="195372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User I/O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TextShape 2"/>
          <p:cNvSpPr txBox="1"/>
          <p:nvPr/>
        </p:nvSpPr>
        <p:spPr>
          <a:xfrm>
            <a:off x="145080" y="1087920"/>
            <a:ext cx="882144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alert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“Your message here”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prompt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“Your question here”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document.write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“Your second message here”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console.log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“Your last message here”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Demo: “Hello, world!”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6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6000" spc="-1" strike="noStrike">
                <a:solidFill>
                  <a:srgbClr val="03afb0"/>
                </a:solidFill>
                <a:latin typeface="Rockwell"/>
                <a:ea typeface="Rockwell"/>
              </a:rPr>
              <a:t>jshello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User I/O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TextShape 2"/>
          <p:cNvSpPr txBox="1"/>
          <p:nvPr/>
        </p:nvSpPr>
        <p:spPr>
          <a:xfrm>
            <a:off x="145080" y="1087920"/>
            <a:ext cx="882144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alert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“Your message here”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show a popup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prompt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“Your question here”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get user input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document.write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“Your second message here”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show on page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console.log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“Your last message here”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show in console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Try it Yourself — User I/O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Lab (Section </a:t>
            </a:r>
            <a:r>
              <a:rPr b="0" lang="en-US" sz="3000" spc="-1" strike="noStrike">
                <a:solidFill>
                  <a:srgbClr val="595959"/>
                </a:solidFill>
                <a:latin typeface="Bitter"/>
                <a:ea typeface="Bitter"/>
              </a:rPr>
              <a:t>1</a:t>
            </a: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.</a:t>
            </a:r>
            <a:r>
              <a:rPr b="0" lang="en-US" sz="3000" spc="-1" strike="noStrike">
                <a:solidFill>
                  <a:srgbClr val="595959"/>
                </a:solidFill>
                <a:latin typeface="Bitter"/>
                <a:ea typeface="Bitter"/>
              </a:rPr>
              <a:t>1</a:t>
            </a: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): 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hello-world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Slides: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go.meet.sh/js-slides</a:t>
            </a:r>
            <a:r>
              <a:rPr b="0" lang="en-US" sz="3000" spc="-1" strike="noStrike">
                <a:solidFill>
                  <a:srgbClr val="03afb0"/>
                </a:solidFill>
                <a:latin typeface="Bitter"/>
                <a:ea typeface="Bitter"/>
              </a:rPr>
              <a:t>1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Cheatsheet: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go.meet.sh/js-cheat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extShape 1"/>
          <p:cNvSpPr txBox="1"/>
          <p:nvPr/>
        </p:nvSpPr>
        <p:spPr>
          <a:xfrm>
            <a:off x="311760" y="1275840"/>
            <a:ext cx="8520120" cy="3228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7200" spc="-1" strike="noStrike">
                <a:solidFill>
                  <a:srgbClr val="03afb0"/>
                </a:solidFill>
                <a:latin typeface="Rockwell"/>
                <a:ea typeface="Rockwell"/>
              </a:rPr>
              <a:t>Variables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Variables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679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A </a:t>
            </a:r>
            <a:r>
              <a:rPr b="1" lang="en-US" sz="2200" spc="-1" strike="noStrike">
                <a:solidFill>
                  <a:srgbClr val="03afb0"/>
                </a:solidFill>
                <a:latin typeface="Proxima Nova"/>
                <a:ea typeface="Proxima Nova"/>
              </a:rPr>
              <a:t>variable</a:t>
            </a: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 is a value that can change, depending on conditions or on information passed to the program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57200" indent="-3679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In other words, something that </a:t>
            </a:r>
            <a:r>
              <a:rPr b="1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stores a value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57200" indent="-3679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In JavaScript, we </a:t>
            </a:r>
            <a:r>
              <a:rPr b="1" lang="en-US" sz="2200" spc="-1" strike="noStrike">
                <a:solidFill>
                  <a:srgbClr val="03afb0"/>
                </a:solidFill>
                <a:latin typeface="Proxima Nova"/>
                <a:ea typeface="Proxima Nova"/>
              </a:rPr>
              <a:t>declare</a:t>
            </a: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 variables with the </a:t>
            </a:r>
            <a:r>
              <a:rPr b="1" lang="en-US" sz="22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 keyword.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Recap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We learned how to write HTML in order to add content to our web pages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Proxima Nova"/>
                <a:ea typeface="Proxima Nova"/>
              </a:rPr>
              <a:t>HTML uses </a:t>
            </a:r>
            <a:r>
              <a:rPr b="1" lang="en-US" sz="1600" spc="-1" strike="noStrike">
                <a:solidFill>
                  <a:srgbClr val="03afb0"/>
                </a:solidFill>
                <a:latin typeface="Proxima Nova"/>
                <a:ea typeface="Proxima Nova"/>
              </a:rPr>
              <a:t>tags</a:t>
            </a:r>
            <a:r>
              <a:rPr b="0" lang="en-US" sz="1600" spc="-1" strike="noStrike">
                <a:solidFill>
                  <a:srgbClr val="595959"/>
                </a:solidFill>
                <a:latin typeface="Proxima Nova"/>
                <a:ea typeface="Proxima Nova"/>
              </a:rPr>
              <a:t> to describe document structure.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We then learned how to write CSS in order to style our content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Proxima Nova"/>
                <a:ea typeface="Proxima Nova"/>
              </a:rPr>
              <a:t>CSS uses </a:t>
            </a:r>
            <a:r>
              <a:rPr b="1" lang="en-US" sz="1600" spc="-1" strike="noStrike">
                <a:solidFill>
                  <a:srgbClr val="03afb0"/>
                </a:solidFill>
                <a:latin typeface="Proxima Nova"/>
                <a:ea typeface="Proxima Nova"/>
              </a:rPr>
              <a:t>selectors</a:t>
            </a:r>
            <a:r>
              <a:rPr b="1" lang="en-US" sz="1600" spc="-1" strike="noStrike">
                <a:solidFill>
                  <a:srgbClr val="595959"/>
                </a:solidFill>
                <a:latin typeface="Proxima Nova"/>
                <a:ea typeface="Proxima Nova"/>
              </a:rPr>
              <a:t> and </a:t>
            </a:r>
            <a:r>
              <a:rPr b="1" lang="en-US" sz="1600" spc="-1" strike="noStrike">
                <a:solidFill>
                  <a:srgbClr val="03afb0"/>
                </a:solidFill>
                <a:latin typeface="Proxima Nova"/>
                <a:ea typeface="Proxima Nova"/>
              </a:rPr>
              <a:t>property-value pairs</a:t>
            </a:r>
            <a:r>
              <a:rPr b="0" lang="en-US" sz="1600" spc="-1" strike="noStrike">
                <a:solidFill>
                  <a:srgbClr val="595959"/>
                </a:solidFill>
                <a:latin typeface="Proxima Nova"/>
                <a:ea typeface="Proxima Nova"/>
              </a:rPr>
              <a:t> to define styling.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Today, we will use JavaScript in order to add interactivity to our pages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Proxima Nova"/>
                <a:ea typeface="Proxima Nova"/>
              </a:rPr>
              <a:t>JavaScript is a </a:t>
            </a:r>
            <a:r>
              <a:rPr b="1" lang="en-US" sz="1600" spc="-1" strike="noStrike">
                <a:solidFill>
                  <a:srgbClr val="595959"/>
                </a:solidFill>
                <a:latin typeface="Proxima Nova"/>
                <a:ea typeface="Proxima Nova"/>
              </a:rPr>
              <a:t>entire </a:t>
            </a:r>
            <a:r>
              <a:rPr b="1" lang="en-US" sz="1600" spc="-1" strike="noStrike">
                <a:solidFill>
                  <a:srgbClr val="03afb0"/>
                </a:solidFill>
                <a:latin typeface="Proxima Nova"/>
                <a:ea typeface="Proxima Nova"/>
              </a:rPr>
              <a:t>programming language</a:t>
            </a:r>
            <a:r>
              <a:rPr b="0" lang="en-US" sz="16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like Python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Variables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TextShape 2"/>
          <p:cNvSpPr txBox="1"/>
          <p:nvPr/>
        </p:nvSpPr>
        <p:spPr>
          <a:xfrm>
            <a:off x="311760" y="1087920"/>
            <a:ext cx="8520120" cy="3621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myLuckyNumber =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14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declare a variable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myName =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“Matthew”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declare a variable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myName =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“Matt”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edit an already declared variable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Data Types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TextShape 2"/>
          <p:cNvSpPr txBox="1"/>
          <p:nvPr/>
        </p:nvSpPr>
        <p:spPr>
          <a:xfrm>
            <a:off x="311760" y="1087920"/>
            <a:ext cx="8520120" cy="3621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805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Numeric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3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3.14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NaN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Infinity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6.022e23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String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Hello!”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“lunch and dinner”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“JavaScript”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Array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[]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[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4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9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16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25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]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[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“cat”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“dog”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“fish”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]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[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“soup”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[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“a”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“b”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],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3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19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]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Object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Operators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253" name="Table 2"/>
          <p:cNvGraphicFramePr/>
          <p:nvPr/>
        </p:nvGraphicFramePr>
        <p:xfrm>
          <a:off x="1104840" y="1356480"/>
          <a:ext cx="7233840" cy="3131280"/>
        </p:xfrm>
        <a:graphic>
          <a:graphicData uri="http://schemas.openxmlformats.org/drawingml/2006/table">
            <a:tbl>
              <a:tblPr/>
              <a:tblGrid>
                <a:gridCol w="520200"/>
                <a:gridCol w="3634920"/>
                <a:gridCol w="598680"/>
                <a:gridCol w="2480040"/>
              </a:tblGrid>
              <a:tr h="44784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+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Addition (or “Concatenate”)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+=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x = x + a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4784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-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Subtraction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-=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x = x - a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4784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*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Multiplication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*=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x = x * a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4784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/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Division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/=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x = x / a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4784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%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Modulus (Remainder)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%=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x = x % a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71316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++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Increment (Add 1)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447840">
                <a:tc>
                  <a:txBody>
                    <a:bodyPr lIns="91080" rIns="91080" tIns="91080" bIns="910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--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Decrement (Subtract 1)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Demo: Variables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6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6000" spc="-1" strike="noStrike">
                <a:solidFill>
                  <a:srgbClr val="03afb0"/>
                </a:solidFill>
                <a:latin typeface="Rockwell"/>
                <a:ea typeface="Rockwell"/>
              </a:rPr>
              <a:t>js-vars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Numbers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TextShape 2"/>
          <p:cNvSpPr txBox="1"/>
          <p:nvPr/>
        </p:nvSpPr>
        <p:spPr>
          <a:xfrm>
            <a:off x="311760" y="1297440"/>
            <a:ext cx="8520120" cy="3206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In JavaScript, floats and integers are both considered the same data type, </a:t>
            </a:r>
            <a:r>
              <a:rPr b="0" lang="en-US" sz="1800" spc="-1" strike="noStrike">
                <a:solidFill>
                  <a:srgbClr val="00455b"/>
                </a:solidFill>
                <a:latin typeface="Roboto Mono"/>
                <a:ea typeface="Roboto Mono"/>
              </a:rPr>
              <a:t>Number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Number.toString()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convert number to string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Number.toFixed(</a:t>
            </a:r>
            <a:r>
              <a:rPr b="0" i="1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&lt;digits&gt;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)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fixed number of decimal places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Number.toPrecision(</a:t>
            </a:r>
            <a:r>
              <a:rPr b="0" i="1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&lt;digits&gt;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)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fixed number of digits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Demo: Numbers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6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6000" spc="-1" strike="noStrike">
                <a:solidFill>
                  <a:srgbClr val="03afb0"/>
                </a:solidFill>
                <a:latin typeface="Rockwell"/>
                <a:ea typeface="Rockwell"/>
              </a:rPr>
              <a:t>js-numbers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Strings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TextShape 2"/>
          <p:cNvSpPr txBox="1"/>
          <p:nvPr/>
        </p:nvSpPr>
        <p:spPr>
          <a:xfrm>
            <a:off x="311760" y="1297440"/>
            <a:ext cx="8520120" cy="3206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Like Python, strings in JavaScript can be created with either single or double quotes.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parseInt(</a:t>
            </a:r>
            <a:r>
              <a:rPr b="0" i="1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&lt;string&gt;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)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convert from String to integer (Number)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99999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parseFloat(</a:t>
            </a:r>
            <a:r>
              <a:rPr b="0" i="1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&lt;string&gt;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)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convert from String to floating point (Number)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String.trim()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remove whitespace from the beginning and ending of a string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Strings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TextShape 2"/>
          <p:cNvSpPr txBox="1"/>
          <p:nvPr/>
        </p:nvSpPr>
        <p:spPr>
          <a:xfrm>
            <a:off x="311760" y="1289880"/>
            <a:ext cx="8520120" cy="1770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String.substring(</a:t>
            </a:r>
            <a:r>
              <a:rPr b="0" i="1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&lt;a&gt;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i="1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&lt;b&gt;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)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return the characters between positions a and b, excluding b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String.toUpperCase()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capitalize all the characters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String.toLowerCase()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turn all characters into lowercase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CustomShape 3"/>
          <p:cNvSpPr/>
          <p:nvPr/>
        </p:nvSpPr>
        <p:spPr>
          <a:xfrm>
            <a:off x="0" y="3243240"/>
            <a:ext cx="9143640" cy="73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marL="457200" algn="ctr">
              <a:lnSpc>
                <a:spcPct val="115000"/>
              </a:lnSpc>
            </a:pPr>
            <a:r>
              <a:rPr b="1" lang="en-US" sz="36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3600" spc="-1" strike="noStrike">
                <a:solidFill>
                  <a:srgbClr val="595959"/>
                </a:solidFill>
                <a:latin typeface="Roboto Mono"/>
                <a:ea typeface="Roboto Mono"/>
              </a:rPr>
              <a:t> a = </a:t>
            </a:r>
            <a:r>
              <a:rPr b="0" lang="en-US" sz="3600" spc="-1" strike="noStrike">
                <a:solidFill>
                  <a:srgbClr val="38761d"/>
                </a:solidFill>
                <a:latin typeface="Roboto Mono"/>
                <a:ea typeface="Roboto Mono"/>
              </a:rPr>
              <a:t>"This is a string"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65" name="CustomShape 4"/>
          <p:cNvSpPr/>
          <p:nvPr/>
        </p:nvSpPr>
        <p:spPr>
          <a:xfrm>
            <a:off x="369360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0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396792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1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>
            <a:off x="424980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2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68" name="CustomShape 7"/>
          <p:cNvSpPr/>
          <p:nvPr/>
        </p:nvSpPr>
        <p:spPr>
          <a:xfrm>
            <a:off x="453204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3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69" name="CustomShape 8"/>
          <p:cNvSpPr/>
          <p:nvPr/>
        </p:nvSpPr>
        <p:spPr>
          <a:xfrm>
            <a:off x="506520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5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0" name="CustomShape 9"/>
          <p:cNvSpPr/>
          <p:nvPr/>
        </p:nvSpPr>
        <p:spPr>
          <a:xfrm>
            <a:off x="533952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6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1" name="CustomShape 10"/>
          <p:cNvSpPr/>
          <p:nvPr/>
        </p:nvSpPr>
        <p:spPr>
          <a:xfrm>
            <a:off x="590328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8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2" name="CustomShape 11"/>
          <p:cNvSpPr/>
          <p:nvPr/>
        </p:nvSpPr>
        <p:spPr>
          <a:xfrm>
            <a:off x="6363360" y="3800520"/>
            <a:ext cx="401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10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3" name="CustomShape 12"/>
          <p:cNvSpPr/>
          <p:nvPr/>
        </p:nvSpPr>
        <p:spPr>
          <a:xfrm>
            <a:off x="479844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4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4" name="CustomShape 13"/>
          <p:cNvSpPr/>
          <p:nvPr/>
        </p:nvSpPr>
        <p:spPr>
          <a:xfrm>
            <a:off x="561384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7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5" name="CustomShape 14"/>
          <p:cNvSpPr/>
          <p:nvPr/>
        </p:nvSpPr>
        <p:spPr>
          <a:xfrm>
            <a:off x="6162480" y="3800520"/>
            <a:ext cx="28980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9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6" name="CustomShape 15"/>
          <p:cNvSpPr/>
          <p:nvPr/>
        </p:nvSpPr>
        <p:spPr>
          <a:xfrm>
            <a:off x="6652800" y="3800520"/>
            <a:ext cx="401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11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7" name="CustomShape 16"/>
          <p:cNvSpPr/>
          <p:nvPr/>
        </p:nvSpPr>
        <p:spPr>
          <a:xfrm>
            <a:off x="6927480" y="3800520"/>
            <a:ext cx="401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12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8" name="CustomShape 17"/>
          <p:cNvSpPr/>
          <p:nvPr/>
        </p:nvSpPr>
        <p:spPr>
          <a:xfrm>
            <a:off x="7194240" y="3800520"/>
            <a:ext cx="401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13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79" name="CustomShape 18"/>
          <p:cNvSpPr/>
          <p:nvPr/>
        </p:nvSpPr>
        <p:spPr>
          <a:xfrm>
            <a:off x="7460640" y="3800520"/>
            <a:ext cx="401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14 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80" name="CustomShape 19"/>
          <p:cNvSpPr/>
          <p:nvPr/>
        </p:nvSpPr>
        <p:spPr>
          <a:xfrm>
            <a:off x="7750440" y="3800520"/>
            <a:ext cx="401760" cy="34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9e9e9e"/>
                </a:solidFill>
                <a:latin typeface="Roboto Mono"/>
                <a:ea typeface="Roboto Mono"/>
              </a:rPr>
              <a:t>15 </a:t>
            </a:r>
            <a:endParaRPr b="0" lang="en-US" sz="1400" spc="-1" strike="noStrike">
              <a:latin typeface="Arial"/>
            </a:endParaRPr>
          </a:p>
        </p:txBody>
      </p:sp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Demo: Strings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6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6000" spc="-1" strike="noStrike">
                <a:solidFill>
                  <a:srgbClr val="03afb0"/>
                </a:solidFill>
                <a:latin typeface="Rockwell"/>
                <a:ea typeface="Rockwell"/>
              </a:rPr>
              <a:t>js-strings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Try it Yourself — Variables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Lab (Section 1.2): 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vars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Slides: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go.meet.sh/js-slides</a:t>
            </a:r>
            <a:r>
              <a:rPr b="0" lang="en-US" sz="3000" spc="-1" strike="noStrike">
                <a:solidFill>
                  <a:srgbClr val="03afb0"/>
                </a:solidFill>
                <a:latin typeface="Bitter"/>
                <a:ea typeface="Bitter"/>
              </a:rPr>
              <a:t>1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Cheatsheet: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go.meet.sh/js-cheat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75;p17" descr=""/>
          <p:cNvPicPr/>
          <p:nvPr/>
        </p:nvPicPr>
        <p:blipFill>
          <a:blip r:embed="rId1"/>
          <a:srcRect l="0" t="8510" r="67032" b="8838"/>
          <a:stretch/>
        </p:blipFill>
        <p:spPr>
          <a:xfrm>
            <a:off x="1098360" y="1540800"/>
            <a:ext cx="1322640" cy="1943280"/>
          </a:xfrm>
          <a:prstGeom prst="rect">
            <a:avLst/>
          </a:prstGeom>
          <a:ln>
            <a:noFill/>
          </a:ln>
        </p:spPr>
      </p:pic>
      <p:pic>
        <p:nvPicPr>
          <p:cNvPr id="168" name="Google Shape;76;p17" descr=""/>
          <p:cNvPicPr/>
          <p:nvPr/>
        </p:nvPicPr>
        <p:blipFill>
          <a:blip r:embed="rId2"/>
          <a:srcRect l="32872" t="8510" r="32813" b="8838"/>
          <a:stretch/>
        </p:blipFill>
        <p:spPr>
          <a:xfrm>
            <a:off x="3922200" y="1540800"/>
            <a:ext cx="1376640" cy="1943280"/>
          </a:xfrm>
          <a:prstGeom prst="rect">
            <a:avLst/>
          </a:prstGeom>
          <a:ln>
            <a:noFill/>
          </a:ln>
        </p:spPr>
      </p:pic>
      <p:pic>
        <p:nvPicPr>
          <p:cNvPr id="169" name="Google Shape;77;p17" descr=""/>
          <p:cNvPicPr/>
          <p:nvPr/>
        </p:nvPicPr>
        <p:blipFill>
          <a:blip r:embed="rId3"/>
          <a:srcRect l="66977" t="8750" r="-1292" b="8605"/>
          <a:stretch/>
        </p:blipFill>
        <p:spPr>
          <a:xfrm>
            <a:off x="6800400" y="1540800"/>
            <a:ext cx="1376640" cy="1943280"/>
          </a:xfrm>
          <a:prstGeom prst="rect">
            <a:avLst/>
          </a:prstGeom>
          <a:ln>
            <a:noFill/>
          </a:ln>
        </p:spPr>
      </p:pic>
      <p:sp>
        <p:nvSpPr>
          <p:cNvPr id="170" name="CustomShape 1"/>
          <p:cNvSpPr/>
          <p:nvPr/>
        </p:nvSpPr>
        <p:spPr>
          <a:xfrm>
            <a:off x="796320" y="3463920"/>
            <a:ext cx="1941840" cy="53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Corbel"/>
                <a:ea typeface="Corbel"/>
              </a:rPr>
              <a:t>Content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3408120" y="3463920"/>
            <a:ext cx="2404800" cy="53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Corbel"/>
                <a:ea typeface="Corbel"/>
              </a:rPr>
              <a:t>Appearance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72" name="CustomShape 3"/>
          <p:cNvSpPr/>
          <p:nvPr/>
        </p:nvSpPr>
        <p:spPr>
          <a:xfrm>
            <a:off x="6286320" y="3463920"/>
            <a:ext cx="2404800" cy="53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Corbel"/>
                <a:ea typeface="Corbel"/>
              </a:rPr>
              <a:t>Interaction</a:t>
            </a:r>
            <a:endParaRPr b="0" lang="en-US" sz="30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TextShape 1"/>
          <p:cNvSpPr txBox="1"/>
          <p:nvPr/>
        </p:nvSpPr>
        <p:spPr>
          <a:xfrm>
            <a:off x="311760" y="1275840"/>
            <a:ext cx="8520120" cy="3228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7200" spc="-1" strike="noStrike">
                <a:solidFill>
                  <a:srgbClr val="03afb0"/>
                </a:solidFill>
                <a:latin typeface="Rockwell"/>
                <a:ea typeface="Rockwell"/>
              </a:rPr>
              <a:t>Arrays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Arrays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TextShape 2"/>
          <p:cNvSpPr txBox="1"/>
          <p:nvPr/>
        </p:nvSpPr>
        <p:spPr>
          <a:xfrm>
            <a:off x="311760" y="1259280"/>
            <a:ext cx="8520120" cy="2269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colors = [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“red”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“yellow”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“tree”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“blue”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];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colors[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2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] =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“green”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colors[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6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] =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“pink”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colors.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push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“purple”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add to the end of the array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colors.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splice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0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“orange”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insert into array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288" name="Table 3"/>
          <p:cNvGraphicFramePr/>
          <p:nvPr/>
        </p:nvGraphicFramePr>
        <p:xfrm>
          <a:off x="555840" y="3511080"/>
          <a:ext cx="8192520" cy="499680"/>
        </p:xfrm>
        <a:graphic>
          <a:graphicData uri="http://schemas.openxmlformats.org/drawingml/2006/table">
            <a:tbl>
              <a:tblPr/>
              <a:tblGrid>
                <a:gridCol w="1170360"/>
                <a:gridCol w="1170360"/>
                <a:gridCol w="1170360"/>
                <a:gridCol w="1170360"/>
                <a:gridCol w="1170360"/>
                <a:gridCol w="1170360"/>
                <a:gridCol w="1170360"/>
              </a:tblGrid>
              <a:tr h="500040"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"red"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"yellow"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"green"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"blue"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en-US" sz="1400" spc="-1" strike="noStrike">
                          <a:solidFill>
                            <a:srgbClr val="666666"/>
                          </a:solidFill>
                          <a:latin typeface="Roboto Mono"/>
                          <a:ea typeface="Roboto Mono"/>
                        </a:rPr>
                        <a:t>undefined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en-US" sz="1400" spc="-1" strike="noStrike">
                          <a:solidFill>
                            <a:srgbClr val="666666"/>
                          </a:solidFill>
                          <a:latin typeface="Roboto Mono"/>
                          <a:ea typeface="Roboto Mono"/>
                        </a:rPr>
                        <a:t>undefined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"pink"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89" name="Table 4"/>
          <p:cNvGraphicFramePr/>
          <p:nvPr/>
        </p:nvGraphicFramePr>
        <p:xfrm>
          <a:off x="51480" y="4113360"/>
          <a:ext cx="9040680" cy="536760"/>
        </p:xfrm>
        <a:graphic>
          <a:graphicData uri="http://schemas.openxmlformats.org/drawingml/2006/table">
            <a:tbl>
              <a:tblPr/>
              <a:tblGrid>
                <a:gridCol w="1130040"/>
                <a:gridCol w="1130040"/>
                <a:gridCol w="1130040"/>
                <a:gridCol w="1130040"/>
                <a:gridCol w="1130040"/>
                <a:gridCol w="1130040"/>
                <a:gridCol w="1130040"/>
                <a:gridCol w="1130400"/>
              </a:tblGrid>
              <a:tr h="536760"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"red"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e3484f"/>
                          </a:solidFill>
                          <a:latin typeface="Roboto Mono"/>
                          <a:ea typeface="Roboto Mono"/>
                        </a:rPr>
                        <a:t>"orange"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"yellow"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"green"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"blue"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en-US" sz="1400" spc="-1" strike="noStrike">
                          <a:solidFill>
                            <a:srgbClr val="666666"/>
                          </a:solidFill>
                          <a:latin typeface="Roboto Mono"/>
                          <a:ea typeface="Roboto Mono"/>
                        </a:rPr>
                        <a:t>undefined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i="1" lang="en-US" sz="1400" spc="-1" strike="noStrike">
                          <a:solidFill>
                            <a:srgbClr val="666666"/>
                          </a:solidFill>
                          <a:latin typeface="Roboto Mono"/>
                          <a:ea typeface="Roboto Mono"/>
                        </a:rPr>
                        <a:t>undefined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38761d"/>
                          </a:solidFill>
                          <a:latin typeface="Roboto Mono"/>
                          <a:ea typeface="Roboto Mono"/>
                        </a:rPr>
                        <a:t>"pink"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90" name="CustomShape 5"/>
          <p:cNvSpPr/>
          <p:nvPr/>
        </p:nvSpPr>
        <p:spPr>
          <a:xfrm>
            <a:off x="1472760" y="376200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0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91" name="CustomShape 6"/>
          <p:cNvSpPr/>
          <p:nvPr/>
        </p:nvSpPr>
        <p:spPr>
          <a:xfrm>
            <a:off x="2638800" y="376200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1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92" name="CustomShape 7"/>
          <p:cNvSpPr/>
          <p:nvPr/>
        </p:nvSpPr>
        <p:spPr>
          <a:xfrm>
            <a:off x="3804480" y="376200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2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93" name="CustomShape 8"/>
          <p:cNvSpPr/>
          <p:nvPr/>
        </p:nvSpPr>
        <p:spPr>
          <a:xfrm>
            <a:off x="4970520" y="376200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3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94" name="CustomShape 9"/>
          <p:cNvSpPr/>
          <p:nvPr/>
        </p:nvSpPr>
        <p:spPr>
          <a:xfrm>
            <a:off x="6136560" y="376200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95" name="CustomShape 10"/>
          <p:cNvSpPr/>
          <p:nvPr/>
        </p:nvSpPr>
        <p:spPr>
          <a:xfrm>
            <a:off x="7309800" y="376200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5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96" name="CustomShape 11"/>
          <p:cNvSpPr/>
          <p:nvPr/>
        </p:nvSpPr>
        <p:spPr>
          <a:xfrm>
            <a:off x="8483400" y="376200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97" name="CustomShape 12"/>
          <p:cNvSpPr/>
          <p:nvPr/>
        </p:nvSpPr>
        <p:spPr>
          <a:xfrm>
            <a:off x="928440" y="440208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0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98" name="CustomShape 13"/>
          <p:cNvSpPr/>
          <p:nvPr/>
        </p:nvSpPr>
        <p:spPr>
          <a:xfrm>
            <a:off x="2058480" y="440208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1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299" name="CustomShape 14"/>
          <p:cNvSpPr/>
          <p:nvPr/>
        </p:nvSpPr>
        <p:spPr>
          <a:xfrm>
            <a:off x="3195000" y="440208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2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00" name="CustomShape 15"/>
          <p:cNvSpPr/>
          <p:nvPr/>
        </p:nvSpPr>
        <p:spPr>
          <a:xfrm>
            <a:off x="4292280" y="441000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3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01" name="CustomShape 16"/>
          <p:cNvSpPr/>
          <p:nvPr/>
        </p:nvSpPr>
        <p:spPr>
          <a:xfrm>
            <a:off x="5450760" y="440964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02" name="CustomShape 17"/>
          <p:cNvSpPr/>
          <p:nvPr/>
        </p:nvSpPr>
        <p:spPr>
          <a:xfrm>
            <a:off x="6526080" y="441000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5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03" name="CustomShape 18"/>
          <p:cNvSpPr/>
          <p:nvPr/>
        </p:nvSpPr>
        <p:spPr>
          <a:xfrm>
            <a:off x="7706160" y="440964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6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304" name="CustomShape 19"/>
          <p:cNvSpPr/>
          <p:nvPr/>
        </p:nvSpPr>
        <p:spPr>
          <a:xfrm>
            <a:off x="8811360" y="4409640"/>
            <a:ext cx="252720" cy="24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b7b7b7"/>
                </a:solidFill>
                <a:latin typeface="Roboto Mono"/>
                <a:ea typeface="Roboto Mono"/>
              </a:rPr>
              <a:t>7</a:t>
            </a:r>
            <a:endParaRPr b="0" lang="en-US" sz="1200" spc="-1" strike="noStrike">
              <a:latin typeface="Arial"/>
            </a:endParaRPr>
          </a:p>
        </p:txBody>
      </p:sp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Arrays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fruits =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"pineapple,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banana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orange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";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fruits = fruits.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split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", 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turn String into Array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fruits.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sort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();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changes the array!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fruits.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reverse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();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changes the array!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sortedFruits = fruits.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join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", 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; // turn Array back into String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Demo: Arrays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6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6000" spc="-1" strike="noStrike">
                <a:solidFill>
                  <a:srgbClr val="03afb0"/>
                </a:solidFill>
                <a:latin typeface="Rockwell"/>
                <a:ea typeface="Rockwell"/>
              </a:rPr>
              <a:t>js-arrays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Arrays (3)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TextShape 2"/>
          <p:cNvSpPr txBox="1"/>
          <p:nvPr/>
        </p:nvSpPr>
        <p:spPr>
          <a:xfrm>
            <a:off x="311760" y="1297440"/>
            <a:ext cx="8520120" cy="3206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1" lang="en-US" sz="1800" spc="-1" strike="noStrike">
                <a:solidFill>
                  <a:srgbClr val="03afb0"/>
                </a:solidFill>
                <a:latin typeface="Proxima Nova"/>
                <a:ea typeface="Proxima Nova"/>
              </a:rPr>
              <a:t>Arrays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 are lists of items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Array.push(</a:t>
            </a:r>
            <a:r>
              <a:rPr b="0" i="1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&lt;item&gt;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);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add &lt;item&gt; at the end of the array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Array.splice(</a:t>
            </a:r>
            <a:r>
              <a:rPr b="0" i="1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&lt;pos&gt;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600" spc="-1" strike="noStrike">
                <a:solidFill>
                  <a:srgbClr val="1155cc"/>
                </a:solidFill>
                <a:latin typeface="Roboto Mono"/>
                <a:ea typeface="Roboto Mono"/>
              </a:rPr>
              <a:t>0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i="1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&lt;item&gt;</a:t>
            </a: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);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insert &lt;item&gt; at position &lt;pos&gt; in the array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Array.sort();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sort the array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Array.reverse(); </a:t>
            </a:r>
            <a:r>
              <a:rPr b="0" lang="en-US" sz="1600" spc="-1" strike="noStrike">
                <a:solidFill>
                  <a:srgbClr val="999999"/>
                </a:solidFill>
                <a:latin typeface="Roboto Mono"/>
                <a:ea typeface="Roboto Mono"/>
              </a:rPr>
              <a:t>// reverse the array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Try it Yourself — Arrays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TextShape 2"/>
          <p:cNvSpPr txBox="1"/>
          <p:nvPr/>
        </p:nvSpPr>
        <p:spPr>
          <a:xfrm>
            <a:off x="311760" y="1311480"/>
            <a:ext cx="8520120" cy="3244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Lab (Section 1.3): 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arrays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Labs: </a:t>
            </a:r>
            <a:r>
              <a:rPr b="0" lang="en-US" sz="32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3200" spc="-1" strike="noStrike">
                <a:solidFill>
                  <a:srgbClr val="03afb0"/>
                </a:solidFill>
                <a:latin typeface="Rockwell"/>
                <a:ea typeface="Rockwell"/>
              </a:rPr>
              <a:t>js-labs</a:t>
            </a:r>
            <a:r>
              <a:rPr b="0" lang="en-US" sz="3200" spc="-1" strike="noStrike">
                <a:solidFill>
                  <a:srgbClr val="03afb0"/>
                </a:solidFill>
                <a:latin typeface="Bitter"/>
                <a:ea typeface="Bitter"/>
              </a:rPr>
              <a:t>1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Slides: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go.meet.sh/js-slides</a:t>
            </a:r>
            <a:r>
              <a:rPr b="0" lang="en-US" sz="3000" spc="-1" strike="noStrike">
                <a:solidFill>
                  <a:srgbClr val="03afb0"/>
                </a:solidFill>
                <a:latin typeface="Bitter"/>
                <a:ea typeface="Bitter"/>
              </a:rPr>
              <a:t>1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Cheatsheet: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go.meet.sh/js-cheat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Shape 1"/>
          <p:cNvSpPr txBox="1"/>
          <p:nvPr/>
        </p:nvSpPr>
        <p:spPr>
          <a:xfrm>
            <a:off x="311760" y="1275840"/>
            <a:ext cx="8520120" cy="3228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7200" spc="-1" strike="noStrike">
                <a:solidFill>
                  <a:srgbClr val="03afb0"/>
                </a:solidFill>
                <a:latin typeface="Rockwell"/>
                <a:ea typeface="Rockwell"/>
              </a:rPr>
              <a:t>Conditionals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if” statement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TextShape 2"/>
          <p:cNvSpPr txBox="1"/>
          <p:nvPr/>
        </p:nvSpPr>
        <p:spPr>
          <a:xfrm>
            <a:off x="699120" y="1152360"/>
            <a:ext cx="300600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if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condition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something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TextShape 3"/>
          <p:cNvSpPr txBox="1"/>
          <p:nvPr/>
        </p:nvSpPr>
        <p:spPr>
          <a:xfrm>
            <a:off x="4366440" y="1152360"/>
            <a:ext cx="426384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if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condition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something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else if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condition 2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something else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if” statement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TextShape 2"/>
          <p:cNvSpPr txBox="1"/>
          <p:nvPr/>
        </p:nvSpPr>
        <p:spPr>
          <a:xfrm>
            <a:off x="541800" y="1152360"/>
            <a:ext cx="367668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if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condition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else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otherwise do B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TextShape 3"/>
          <p:cNvSpPr txBox="1"/>
          <p:nvPr/>
        </p:nvSpPr>
        <p:spPr>
          <a:xfrm>
            <a:off x="4291200" y="1152360"/>
            <a:ext cx="408780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if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condition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else if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condition 2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B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else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otherwise do C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if” statement (3)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TextShape 2"/>
          <p:cNvSpPr txBox="1"/>
          <p:nvPr/>
        </p:nvSpPr>
        <p:spPr>
          <a:xfrm>
            <a:off x="951840" y="1277280"/>
            <a:ext cx="7396200" cy="3294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age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=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prompt(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"What is your age?"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if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(age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&lt;=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12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alert(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"You are a grade schooler"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else if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(age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&lt;=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18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alert(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"You are a teenager"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else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alert(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"You are an adult"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CustomShape 3"/>
          <p:cNvSpPr/>
          <p:nvPr/>
        </p:nvSpPr>
        <p:spPr>
          <a:xfrm>
            <a:off x="0" y="4681080"/>
            <a:ext cx="6584760" cy="46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b7b7b7"/>
                </a:solidFill>
                <a:latin typeface="Proxima Nova"/>
                <a:ea typeface="Proxima Nova"/>
              </a:rPr>
              <a:t>source: https://www.healthychildren.org/english/ages-stages/Pages/default.aspx</a:t>
            </a:r>
            <a:endParaRPr b="0" lang="en-US" sz="1400" spc="-1" strike="noStrike">
              <a:latin typeface="Arial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294480" y="224640"/>
            <a:ext cx="55843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What can I do with JavaScript?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805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Graphs and Visualizations — d3.js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80520">
              <a:lnSpc>
                <a:spcPct val="115000"/>
              </a:lnSpc>
              <a:buClr>
                <a:srgbClr val="595959"/>
              </a:buClr>
              <a:buFont typeface="Arial"/>
              <a:buChar char="-"/>
            </a:pPr>
            <a:r>
              <a:rPr b="1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go.meet.sh/</a:t>
            </a:r>
            <a:r>
              <a:rPr b="1" lang="en-US" sz="2200" spc="-1" strike="noStrike">
                <a:solidFill>
                  <a:srgbClr val="03afb0"/>
                </a:solidFill>
                <a:latin typeface="Proxima Nova"/>
                <a:ea typeface="Proxima Nova"/>
              </a:rPr>
              <a:t>planets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Games and Animations — p5.js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80520">
              <a:lnSpc>
                <a:spcPct val="115000"/>
              </a:lnSpc>
              <a:buClr>
                <a:srgbClr val="595959"/>
              </a:buClr>
              <a:buFont typeface="Arial"/>
              <a:buChar char="-"/>
            </a:pPr>
            <a:r>
              <a:rPr b="1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go.meet.sh/</a:t>
            </a:r>
            <a:r>
              <a:rPr b="1" lang="en-US" sz="2200" spc="-1" strike="noStrike">
                <a:solidFill>
                  <a:srgbClr val="03afb0"/>
                </a:solidFill>
                <a:latin typeface="Proxima Nova"/>
                <a:ea typeface="Proxima Nova"/>
              </a:rPr>
              <a:t>p5tiles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Machine Learning — tensorflow.js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67920">
              <a:lnSpc>
                <a:spcPct val="115000"/>
              </a:lnSpc>
              <a:buClr>
                <a:srgbClr val="595959"/>
              </a:buClr>
              <a:buFont typeface="Arial"/>
              <a:buChar char="-"/>
            </a:pPr>
            <a:r>
              <a:rPr b="1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go.meet.sh/</a:t>
            </a:r>
            <a:r>
              <a:rPr b="1" lang="en-US" sz="2200" spc="-1" strike="noStrike">
                <a:solidFill>
                  <a:srgbClr val="03afb0"/>
                </a:solidFill>
                <a:latin typeface="Proxima Nova"/>
                <a:ea typeface="Proxima Nova"/>
              </a:rPr>
              <a:t>tfplay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Comparisons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24" name="Table 2"/>
          <p:cNvGraphicFramePr/>
          <p:nvPr/>
        </p:nvGraphicFramePr>
        <p:xfrm>
          <a:off x="649440" y="1394640"/>
          <a:ext cx="7825680" cy="3051720"/>
        </p:xfrm>
        <a:graphic>
          <a:graphicData uri="http://schemas.openxmlformats.org/drawingml/2006/table">
            <a:tbl>
              <a:tblPr/>
              <a:tblGrid>
                <a:gridCol w="599040"/>
                <a:gridCol w="3313440"/>
                <a:gridCol w="618480"/>
                <a:gridCol w="3294720"/>
              </a:tblGrid>
              <a:tr h="508680"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==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Equals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&gt;=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Greater than or equal to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08680"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!=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Not equals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&lt;=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Less than or equal to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08680"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===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Strict equals (value and type)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&amp;&amp;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Logical AND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08680"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!==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Strict not equals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||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Logical OR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08680"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&gt;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Greater than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!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Logical NOT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08680"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&lt;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Less than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Roboto Mono"/>
                          <a:ea typeface="Roboto Mono"/>
                        </a:rPr>
                        <a:t>? :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03afb0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/>
                    <a:p>
                      <a:pPr marL="182880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595959"/>
                          </a:solidFill>
                          <a:latin typeface="Proxima Nova"/>
                          <a:ea typeface="Proxima Nova"/>
                        </a:rPr>
                        <a:t>Ternary operator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080" marR="91080">
                    <a:lnL w="9360">
                      <a:solidFill>
                        <a:srgbClr val="03afb0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extShape 1"/>
          <p:cNvSpPr txBox="1"/>
          <p:nvPr/>
        </p:nvSpPr>
        <p:spPr>
          <a:xfrm>
            <a:off x="294480" y="224640"/>
            <a:ext cx="33073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switch” statement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TextShape 2"/>
          <p:cNvSpPr txBox="1"/>
          <p:nvPr/>
        </p:nvSpPr>
        <p:spPr>
          <a:xfrm>
            <a:off x="1135440" y="1266840"/>
            <a:ext cx="6583320" cy="33987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switch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03afb0"/>
                </a:solidFill>
                <a:latin typeface="Roboto Mono"/>
                <a:ea typeface="Roboto Mono"/>
              </a:rPr>
              <a:t>variable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case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value1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stuff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break;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case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value2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other stuff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break;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default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this if no other case matches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Demo: Conditionals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6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6000" spc="-1" strike="noStrike">
                <a:solidFill>
                  <a:srgbClr val="03afb0"/>
                </a:solidFill>
                <a:latin typeface="Rockwell"/>
                <a:ea typeface="Rockwell"/>
              </a:rPr>
              <a:t>js-conds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Shape 1"/>
          <p:cNvSpPr txBox="1"/>
          <p:nvPr/>
        </p:nvSpPr>
        <p:spPr>
          <a:xfrm>
            <a:off x="311760" y="1275840"/>
            <a:ext cx="8520120" cy="3228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7200" spc="-1" strike="noStrike">
                <a:solidFill>
                  <a:srgbClr val="03afb0"/>
                </a:solidFill>
                <a:latin typeface="Rockwell"/>
                <a:ea typeface="Rockwell"/>
              </a:rPr>
              <a:t>Loops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for” loop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CustomShape 2"/>
          <p:cNvSpPr/>
          <p:nvPr/>
        </p:nvSpPr>
        <p:spPr>
          <a:xfrm>
            <a:off x="1480320" y="1821240"/>
            <a:ext cx="6120000" cy="187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15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for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03afb0"/>
                </a:solidFill>
                <a:latin typeface="Roboto Mono"/>
                <a:ea typeface="Roboto Mono"/>
              </a:rPr>
              <a:t>initializer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 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condition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 </a:t>
            </a:r>
            <a:r>
              <a:rPr b="1" lang="en-US" sz="1800" spc="-1" strike="noStrike">
                <a:solidFill>
                  <a:srgbClr val="00455b"/>
                </a:solidFill>
                <a:latin typeface="Roboto Mono"/>
                <a:ea typeface="Roboto Mono"/>
              </a:rPr>
              <a:t>increment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your code goes here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for” loop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TextShape 2"/>
          <p:cNvSpPr txBox="1"/>
          <p:nvPr/>
        </p:nvSpPr>
        <p:spPr>
          <a:xfrm>
            <a:off x="311760" y="1288440"/>
            <a:ext cx="8520120" cy="3215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for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i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=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0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 i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&lt;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10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 i</a:t>
            </a:r>
            <a:r>
              <a:rPr b="0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++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console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log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(i);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while” loop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CustomShape 2"/>
          <p:cNvSpPr/>
          <p:nvPr/>
        </p:nvSpPr>
        <p:spPr>
          <a:xfrm>
            <a:off x="1862640" y="1821240"/>
            <a:ext cx="5418360" cy="187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15000"/>
              </a:lnSpc>
            </a:pPr>
            <a:r>
              <a:rPr b="1" lang="en-US" sz="1800" spc="-1" strike="noStrike">
                <a:solidFill>
                  <a:srgbClr val="03afb0"/>
                </a:solidFill>
                <a:latin typeface="Roboto Mono"/>
                <a:ea typeface="Roboto Mono"/>
              </a:rPr>
              <a:t>initializer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while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1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condition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your code goes here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1800" spc="-1" strike="noStrike">
                <a:solidFill>
                  <a:srgbClr val="00455b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00455b"/>
                </a:solidFill>
                <a:latin typeface="Roboto Mono"/>
                <a:ea typeface="Roboto Mono"/>
              </a:rPr>
              <a:t>increment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latin typeface="Arial"/>
            </a:endParaRPr>
          </a:p>
        </p:txBody>
      </p:sp>
    </p:spTree>
  </p:cSld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while” loop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Proxima Nova"/>
                <a:ea typeface="Proxima Nova"/>
              </a:rPr>
              <a:t>What’s the first number </a:t>
            </a:r>
            <a:r>
              <a:rPr b="1" lang="en-US" sz="3000" spc="-1" strike="noStrike">
                <a:solidFill>
                  <a:srgbClr val="00455b"/>
                </a:solidFill>
                <a:latin typeface="Proxima Nova"/>
                <a:ea typeface="Proxima Nova"/>
              </a:rPr>
              <a:t>greater than 10</a:t>
            </a:r>
            <a:r>
              <a:rPr b="0" lang="en-US" sz="3000" spc="-1" strike="noStrike">
                <a:solidFill>
                  <a:srgbClr val="595959"/>
                </a:solidFill>
                <a:latin typeface="Proxima Nova"/>
                <a:ea typeface="Proxima Nova"/>
              </a:rPr>
              <a:t> that leaves a </a:t>
            </a:r>
            <a:r>
              <a:rPr b="1" lang="en-US" sz="3000" spc="-1" strike="noStrike">
                <a:solidFill>
                  <a:srgbClr val="00455b"/>
                </a:solidFill>
                <a:latin typeface="Proxima Nova"/>
                <a:ea typeface="Proxima Nova"/>
              </a:rPr>
              <a:t>remainder of 2 when divided by 3</a:t>
            </a:r>
            <a:r>
              <a:rPr b="0" lang="en-US" sz="30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and has a </a:t>
            </a:r>
            <a:r>
              <a:rPr b="1" lang="en-US" sz="3000" spc="-1" strike="noStrike">
                <a:solidFill>
                  <a:srgbClr val="00455b"/>
                </a:solidFill>
                <a:latin typeface="Proxima Nova"/>
                <a:ea typeface="Proxima Nova"/>
              </a:rPr>
              <a:t>square that leaves a remainder of 1 when divided by 7</a:t>
            </a:r>
            <a:r>
              <a:rPr b="0" lang="en-US" sz="3000" spc="-1" strike="noStrike">
                <a:solidFill>
                  <a:srgbClr val="595959"/>
                </a:solidFill>
                <a:latin typeface="Proxima Nova"/>
                <a:ea typeface="Proxima Nova"/>
              </a:rPr>
              <a:t>?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Demo: Loops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6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6000" spc="-1" strike="noStrike">
                <a:solidFill>
                  <a:srgbClr val="03afb0"/>
                </a:solidFill>
                <a:latin typeface="Rockwell"/>
                <a:ea typeface="Rockwell"/>
              </a:rPr>
              <a:t>js-loops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while” loop (3)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TextShape 2"/>
          <p:cNvSpPr txBox="1"/>
          <p:nvPr/>
        </p:nvSpPr>
        <p:spPr>
          <a:xfrm>
            <a:off x="311760" y="1288440"/>
            <a:ext cx="8520120" cy="3215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i </a:t>
            </a:r>
            <a:r>
              <a:rPr b="0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=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10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while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(!(i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%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3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==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2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&amp;&amp;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(i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*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i)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%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7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==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1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i</a:t>
            </a:r>
            <a:r>
              <a:rPr b="0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++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console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log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"The answer is:"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i);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JavaScript is </a:t>
            </a:r>
            <a:r>
              <a:rPr b="1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NOT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 Java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TextShape 2"/>
          <p:cNvSpPr txBox="1"/>
          <p:nvPr/>
        </p:nvSpPr>
        <p:spPr>
          <a:xfrm>
            <a:off x="311760" y="1289880"/>
            <a:ext cx="8520120" cy="3214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553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They have similar names, but are completely unrelated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JavaScript is a </a:t>
            </a:r>
            <a:r>
              <a:rPr b="1" lang="en-US" sz="2000" spc="-1" strike="noStrike">
                <a:solidFill>
                  <a:srgbClr val="03afb0"/>
                </a:solidFill>
                <a:latin typeface="Proxima Nova"/>
                <a:ea typeface="Proxima Nova"/>
              </a:rPr>
              <a:t>interpreted language </a:t>
            </a: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(“on the fly”) by your browser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Java is a </a:t>
            </a:r>
            <a:r>
              <a:rPr b="1" lang="en-US" sz="2000" spc="-1" strike="noStrike">
                <a:solidFill>
                  <a:srgbClr val="03afb0"/>
                </a:solidFill>
                <a:latin typeface="Proxima Nova"/>
                <a:ea typeface="Proxima Nova"/>
              </a:rPr>
              <a:t>compiled language </a:t>
            </a: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(“beforehand”)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JavaScript is much more lightweight than Java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Try it Yourself — Loops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Lab (Section 1.4): 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loops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Slides: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go.meet.sh/js-slides</a:t>
            </a:r>
            <a:r>
              <a:rPr b="0" lang="en-US" sz="3000" spc="-1" strike="noStrike">
                <a:solidFill>
                  <a:srgbClr val="03afb0"/>
                </a:solidFill>
                <a:latin typeface="Bitter"/>
                <a:ea typeface="Bitter"/>
              </a:rPr>
              <a:t>1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3000" spc="-1" strike="noStrike">
                <a:solidFill>
                  <a:srgbClr val="595959"/>
                </a:solidFill>
                <a:latin typeface="Rockwell"/>
                <a:ea typeface="Rockwell"/>
              </a:rPr>
              <a:t>Cheatsheet: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go.meet.sh/js-cheat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TextShape 1"/>
          <p:cNvSpPr txBox="1"/>
          <p:nvPr/>
        </p:nvSpPr>
        <p:spPr>
          <a:xfrm>
            <a:off x="311760" y="1275840"/>
            <a:ext cx="8520120" cy="3228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7200" spc="-1" strike="noStrike">
                <a:solidFill>
                  <a:srgbClr val="03afb0"/>
                </a:solidFill>
                <a:latin typeface="Rockwell"/>
                <a:ea typeface="Rockwell"/>
              </a:rPr>
              <a:t>Functions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What are functions?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679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In programming, a function is a </a:t>
            </a:r>
            <a:r>
              <a:rPr b="1" lang="en-US" sz="2200" spc="-1" strike="noStrike">
                <a:solidFill>
                  <a:srgbClr val="03afb0"/>
                </a:solidFill>
                <a:latin typeface="Proxima Nova"/>
                <a:ea typeface="Proxima Nova"/>
              </a:rPr>
              <a:t>section</a:t>
            </a: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 of a program that </a:t>
            </a:r>
            <a:r>
              <a:rPr b="1" lang="en-US" sz="2200" spc="-1" strike="noStrike">
                <a:solidFill>
                  <a:srgbClr val="03afb0"/>
                </a:solidFill>
                <a:latin typeface="Proxima Nova"/>
                <a:ea typeface="Proxima Nova"/>
              </a:rPr>
              <a:t>performs a specific task</a:t>
            </a: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Why use functions?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679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The </a:t>
            </a:r>
            <a:r>
              <a:rPr b="1" lang="en-US" sz="2200" spc="-1" strike="noStrike">
                <a:solidFill>
                  <a:srgbClr val="03afb0"/>
                </a:solidFill>
                <a:latin typeface="Proxima Nova"/>
                <a:ea typeface="Proxima Nova"/>
              </a:rPr>
              <a:t>DRY</a:t>
            </a: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 principle: </a:t>
            </a:r>
            <a:r>
              <a:rPr b="1" lang="en-US" sz="2200" spc="-1" strike="noStrike">
                <a:solidFill>
                  <a:srgbClr val="03afb0"/>
                </a:solidFill>
                <a:latin typeface="Proxima Nova"/>
                <a:ea typeface="Proxima Nova"/>
              </a:rPr>
              <a:t>Don’t Repeat Yourself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457200" indent="-3679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200" spc="-1" strike="noStrike">
                <a:solidFill>
                  <a:srgbClr val="595959"/>
                </a:solidFill>
                <a:latin typeface="Proxima Nova"/>
                <a:ea typeface="Proxima Nova"/>
              </a:rPr>
              <a:t>Makes the code easier to understand with descriptive names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Functions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TextShape 2"/>
          <p:cNvSpPr txBox="1"/>
          <p:nvPr/>
        </p:nvSpPr>
        <p:spPr>
          <a:xfrm>
            <a:off x="311760" y="1365840"/>
            <a:ext cx="8520120" cy="3138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function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functionName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stuff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Functions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TextShape 2"/>
          <p:cNvSpPr txBox="1"/>
          <p:nvPr/>
        </p:nvSpPr>
        <p:spPr>
          <a:xfrm>
            <a:off x="311760" y="1087920"/>
            <a:ext cx="8520120" cy="3635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function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sayHello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console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log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"Hello!"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function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square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990000"/>
                </a:solidFill>
                <a:latin typeface="Roboto Mono"/>
                <a:ea typeface="Roboto Mono"/>
              </a:rPr>
              <a:t>x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return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x </a:t>
            </a:r>
            <a:r>
              <a:rPr b="1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*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x;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function </a:t>
            </a:r>
            <a:r>
              <a:rPr b="1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calculateDistance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85200c"/>
                </a:solidFill>
                <a:latin typeface="Roboto Mono"/>
                <a:ea typeface="Roboto Mono"/>
              </a:rPr>
              <a:t>x1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85200c"/>
                </a:solidFill>
                <a:latin typeface="Roboto Mono"/>
                <a:ea typeface="Roboto Mono"/>
              </a:rPr>
              <a:t>y1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85200c"/>
                </a:solidFill>
                <a:latin typeface="Roboto Mono"/>
                <a:ea typeface="Roboto Mono"/>
              </a:rPr>
              <a:t>x2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 </a:t>
            </a:r>
            <a:r>
              <a:rPr b="0" lang="en-US" sz="1800" spc="-1" strike="noStrike">
                <a:solidFill>
                  <a:srgbClr val="85200c"/>
                </a:solidFill>
                <a:latin typeface="Roboto Mono"/>
                <a:ea typeface="Roboto Mono"/>
              </a:rPr>
              <a:t>y2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return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Math.sqrt(</a:t>
            </a:r>
            <a:r>
              <a:rPr b="1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square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(x1 - x2) + </a:t>
            </a:r>
            <a:r>
              <a:rPr b="1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square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(y1 - y2));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Demo: Functions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6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6000" spc="-1" strike="noStrike">
                <a:solidFill>
                  <a:srgbClr val="03afb0"/>
                </a:solidFill>
                <a:latin typeface="Rockwell"/>
                <a:ea typeface="Rockwell"/>
              </a:rPr>
              <a:t>js-funcs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Try it Yourself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Rockwell"/>
                <a:ea typeface="Rockwell"/>
              </a:rPr>
              <a:t>Lab (Section 1.5): 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functions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Rockwell"/>
                <a:ea typeface="Rockwell"/>
              </a:rPr>
              <a:t>Slides: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go.meet.sh/js-slides</a:t>
            </a:r>
            <a:r>
              <a:rPr b="0" lang="en-US" sz="3000" spc="-1" strike="noStrike">
                <a:solidFill>
                  <a:srgbClr val="03afb0"/>
                </a:solidFill>
                <a:latin typeface="Bitter"/>
                <a:ea typeface="Bitter"/>
              </a:rPr>
              <a:t>1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Rockwell"/>
                <a:ea typeface="Rockwell"/>
              </a:rPr>
              <a:t>Cheatsheet:</a:t>
            </a:r>
            <a:r>
              <a:rPr b="0" lang="en-US" sz="3000" spc="-1" strike="noStrike">
                <a:solidFill>
                  <a:srgbClr val="03afb0"/>
                </a:solidFill>
                <a:latin typeface="Rockwell"/>
                <a:ea typeface="Rockwell"/>
              </a:rPr>
              <a:t> go.meet.sh/js-cheat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TextShape 1"/>
          <p:cNvSpPr txBox="1"/>
          <p:nvPr/>
        </p:nvSpPr>
        <p:spPr>
          <a:xfrm>
            <a:off x="311760" y="1275840"/>
            <a:ext cx="8520120" cy="3228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7200" spc="-1" strike="noStrike">
                <a:solidFill>
                  <a:srgbClr val="03afb0"/>
                </a:solidFill>
                <a:latin typeface="Rockwell"/>
                <a:ea typeface="Rockwell"/>
              </a:rPr>
              <a:t>Error Handling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7200" spc="-1" strike="noStrike">
                <a:solidFill>
                  <a:srgbClr val="03afb0"/>
                </a:solidFill>
                <a:latin typeface="Rockwell"/>
                <a:ea typeface="Rockwell"/>
              </a:rPr>
              <a:t>(Extra)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What is error handling?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1" lang="en-US" sz="1800" spc="-1" strike="noStrike">
                <a:solidFill>
                  <a:srgbClr val="03afb0"/>
                </a:solidFill>
                <a:latin typeface="Proxima Nova"/>
                <a:ea typeface="Proxima Nova"/>
              </a:rPr>
              <a:t>Error handling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 is the anticipation, detection, and resolution of </a:t>
            </a:r>
            <a:r>
              <a:rPr b="1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programming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</a:t>
            </a:r>
            <a:r>
              <a:rPr b="1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application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, and </a:t>
            </a:r>
            <a:r>
              <a:rPr b="1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communications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 errors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1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Programming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Bugs in code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1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Application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Input given by user is badly formatted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1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Communication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Not connected to the Internet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5758920" y="0"/>
            <a:ext cx="3384720" cy="1001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Backend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(Server)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8" name="Google Shape;98;p20" descr=""/>
          <p:cNvPicPr/>
          <p:nvPr/>
        </p:nvPicPr>
        <p:blipFill>
          <a:blip r:embed="rId1"/>
          <a:stretch/>
        </p:blipFill>
        <p:spPr>
          <a:xfrm>
            <a:off x="7001280" y="1151280"/>
            <a:ext cx="906120" cy="1114200"/>
          </a:xfrm>
          <a:prstGeom prst="rect">
            <a:avLst/>
          </a:prstGeom>
          <a:ln>
            <a:noFill/>
          </a:ln>
        </p:spPr>
      </p:pic>
      <p:pic>
        <p:nvPicPr>
          <p:cNvPr id="179" name="Google Shape;99;p20" descr=""/>
          <p:cNvPicPr/>
          <p:nvPr/>
        </p:nvPicPr>
        <p:blipFill>
          <a:blip r:embed="rId2"/>
          <a:stretch/>
        </p:blipFill>
        <p:spPr>
          <a:xfrm>
            <a:off x="681120" y="1075320"/>
            <a:ext cx="1032480" cy="1032480"/>
          </a:xfrm>
          <a:prstGeom prst="rect">
            <a:avLst/>
          </a:prstGeom>
          <a:ln>
            <a:noFill/>
          </a:ln>
        </p:spPr>
      </p:pic>
      <p:pic>
        <p:nvPicPr>
          <p:cNvPr id="180" name="Google Shape;100;p20" descr=""/>
          <p:cNvPicPr/>
          <p:nvPr/>
        </p:nvPicPr>
        <p:blipFill>
          <a:blip r:embed="rId3"/>
          <a:stretch/>
        </p:blipFill>
        <p:spPr>
          <a:xfrm>
            <a:off x="1396440" y="1955520"/>
            <a:ext cx="798120" cy="559440"/>
          </a:xfrm>
          <a:prstGeom prst="rect">
            <a:avLst/>
          </a:prstGeom>
          <a:ln>
            <a:noFill/>
          </a:ln>
        </p:spPr>
      </p:pic>
      <p:pic>
        <p:nvPicPr>
          <p:cNvPr id="181" name="Google Shape;101;p20" descr=""/>
          <p:cNvPicPr/>
          <p:nvPr/>
        </p:nvPicPr>
        <p:blipFill>
          <a:blip r:embed="rId4"/>
          <a:stretch/>
        </p:blipFill>
        <p:spPr>
          <a:xfrm>
            <a:off x="1940760" y="1120680"/>
            <a:ext cx="1154880" cy="834120"/>
          </a:xfrm>
          <a:prstGeom prst="rect">
            <a:avLst/>
          </a:prstGeom>
          <a:ln>
            <a:noFill/>
          </a:ln>
        </p:spPr>
      </p:pic>
      <p:sp>
        <p:nvSpPr>
          <p:cNvPr id="182" name="TextShape 2"/>
          <p:cNvSpPr txBox="1"/>
          <p:nvPr/>
        </p:nvSpPr>
        <p:spPr>
          <a:xfrm>
            <a:off x="0" y="0"/>
            <a:ext cx="3544920" cy="1001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Frontend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(Client)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3" name="Google Shape;103;p20" descr=""/>
          <p:cNvPicPr/>
          <p:nvPr/>
        </p:nvPicPr>
        <p:blipFill>
          <a:blip r:embed="rId5"/>
          <a:stretch/>
        </p:blipFill>
        <p:spPr>
          <a:xfrm>
            <a:off x="6619320" y="2544120"/>
            <a:ext cx="1575000" cy="615960"/>
          </a:xfrm>
          <a:prstGeom prst="rect">
            <a:avLst/>
          </a:prstGeom>
          <a:ln>
            <a:noFill/>
          </a:ln>
        </p:spPr>
      </p:pic>
      <p:pic>
        <p:nvPicPr>
          <p:cNvPr id="184" name="Google Shape;104;p20" descr=""/>
          <p:cNvPicPr/>
          <p:nvPr/>
        </p:nvPicPr>
        <p:blipFill>
          <a:blip r:embed="rId6"/>
          <a:stretch/>
        </p:blipFill>
        <p:spPr>
          <a:xfrm>
            <a:off x="6837480" y="4431240"/>
            <a:ext cx="1180440" cy="559440"/>
          </a:xfrm>
          <a:prstGeom prst="rect">
            <a:avLst/>
          </a:prstGeom>
          <a:ln>
            <a:noFill/>
          </a:ln>
        </p:spPr>
      </p:pic>
      <p:pic>
        <p:nvPicPr>
          <p:cNvPr id="185" name="Google Shape;105;p20" descr=""/>
          <p:cNvPicPr/>
          <p:nvPr/>
        </p:nvPicPr>
        <p:blipFill>
          <a:blip r:embed="rId7"/>
          <a:stretch/>
        </p:blipFill>
        <p:spPr>
          <a:xfrm>
            <a:off x="6455520" y="3639600"/>
            <a:ext cx="1942560" cy="408960"/>
          </a:xfrm>
          <a:prstGeom prst="rect">
            <a:avLst/>
          </a:prstGeom>
          <a:ln>
            <a:noFill/>
          </a:ln>
        </p:spPr>
      </p:pic>
      <p:pic>
        <p:nvPicPr>
          <p:cNvPr id="186" name="Google Shape;106;p20" descr=""/>
          <p:cNvPicPr/>
          <p:nvPr/>
        </p:nvPicPr>
        <p:blipFill>
          <a:blip r:embed="rId8"/>
          <a:stretch/>
        </p:blipFill>
        <p:spPr>
          <a:xfrm>
            <a:off x="1267920" y="3008520"/>
            <a:ext cx="926280" cy="926280"/>
          </a:xfrm>
          <a:prstGeom prst="rect">
            <a:avLst/>
          </a:prstGeom>
          <a:ln>
            <a:noFill/>
          </a:ln>
        </p:spPr>
      </p:pic>
      <p:pic>
        <p:nvPicPr>
          <p:cNvPr id="187" name="Google Shape;107;p20" descr=""/>
          <p:cNvPicPr/>
          <p:nvPr/>
        </p:nvPicPr>
        <p:blipFill>
          <a:blip r:embed="rId9"/>
          <a:stretch/>
        </p:blipFill>
        <p:spPr>
          <a:xfrm>
            <a:off x="690120" y="3988080"/>
            <a:ext cx="660600" cy="926280"/>
          </a:xfrm>
          <a:prstGeom prst="rect">
            <a:avLst/>
          </a:prstGeom>
          <a:ln>
            <a:noFill/>
          </a:ln>
        </p:spPr>
      </p:pic>
      <p:pic>
        <p:nvPicPr>
          <p:cNvPr id="188" name="Google Shape;108;p20" descr=""/>
          <p:cNvPicPr/>
          <p:nvPr/>
        </p:nvPicPr>
        <p:blipFill>
          <a:blip r:embed="rId10"/>
          <a:srcRect l="34108" t="0" r="34558" b="22991"/>
          <a:stretch/>
        </p:blipFill>
        <p:spPr>
          <a:xfrm>
            <a:off x="2135880" y="3920040"/>
            <a:ext cx="734760" cy="1001520"/>
          </a:xfrm>
          <a:prstGeom prst="rect">
            <a:avLst/>
          </a:prstGeom>
          <a:ln>
            <a:noFill/>
          </a:ln>
        </p:spPr>
      </p:pic>
      <p:pic>
        <p:nvPicPr>
          <p:cNvPr id="189" name="Google Shape;109;p20" descr=""/>
          <p:cNvPicPr/>
          <p:nvPr/>
        </p:nvPicPr>
        <p:blipFill>
          <a:blip r:embed="rId11"/>
          <a:stretch/>
        </p:blipFill>
        <p:spPr>
          <a:xfrm>
            <a:off x="4080960" y="2262600"/>
            <a:ext cx="1388880" cy="1395000"/>
          </a:xfrm>
          <a:prstGeom prst="rect">
            <a:avLst/>
          </a:prstGeom>
          <a:ln>
            <a:noFill/>
          </a:ln>
        </p:spPr>
      </p:pic>
      <p:sp>
        <p:nvSpPr>
          <p:cNvPr id="190" name="TextShape 3"/>
          <p:cNvSpPr txBox="1"/>
          <p:nvPr/>
        </p:nvSpPr>
        <p:spPr>
          <a:xfrm>
            <a:off x="4080960" y="1715400"/>
            <a:ext cx="1388880" cy="559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Internet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CustomShape 4"/>
          <p:cNvSpPr/>
          <p:nvPr/>
        </p:nvSpPr>
        <p:spPr>
          <a:xfrm>
            <a:off x="3130920" y="262800"/>
            <a:ext cx="920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5"/>
          <p:cNvSpPr/>
          <p:nvPr/>
        </p:nvSpPr>
        <p:spPr>
          <a:xfrm>
            <a:off x="5534280" y="262800"/>
            <a:ext cx="920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TextShape 6"/>
          <p:cNvSpPr txBox="1"/>
          <p:nvPr/>
        </p:nvSpPr>
        <p:spPr>
          <a:xfrm>
            <a:off x="3933360" y="-44280"/>
            <a:ext cx="1684080" cy="61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000" spc="-1" strike="noStrike">
                <a:solidFill>
                  <a:srgbClr val="e3484f"/>
                </a:solidFill>
                <a:latin typeface="Proxima Nova"/>
                <a:ea typeface="Proxima Nova"/>
              </a:rPr>
              <a:t>Request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ustomShape 7"/>
          <p:cNvSpPr/>
          <p:nvPr/>
        </p:nvSpPr>
        <p:spPr>
          <a:xfrm>
            <a:off x="5534280" y="624240"/>
            <a:ext cx="920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dk2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8"/>
          <p:cNvSpPr/>
          <p:nvPr/>
        </p:nvSpPr>
        <p:spPr>
          <a:xfrm>
            <a:off x="3130920" y="623880"/>
            <a:ext cx="920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dk2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TextShape 9"/>
          <p:cNvSpPr txBox="1"/>
          <p:nvPr/>
        </p:nvSpPr>
        <p:spPr>
          <a:xfrm>
            <a:off x="3963240" y="297000"/>
            <a:ext cx="1684080" cy="61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000" spc="-1" strike="noStrike">
                <a:solidFill>
                  <a:srgbClr val="03afb0"/>
                </a:solidFill>
                <a:latin typeface="Proxima Nova"/>
                <a:ea typeface="Proxima Nova"/>
              </a:rPr>
              <a:t>Response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CustomShape 10"/>
          <p:cNvSpPr/>
          <p:nvPr/>
        </p:nvSpPr>
        <p:spPr>
          <a:xfrm>
            <a:off x="7191000" y="3249000"/>
            <a:ext cx="360" cy="326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CustomShape 11"/>
          <p:cNvSpPr/>
          <p:nvPr/>
        </p:nvSpPr>
        <p:spPr>
          <a:xfrm>
            <a:off x="7191000" y="4044240"/>
            <a:ext cx="360" cy="326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12"/>
          <p:cNvSpPr/>
          <p:nvPr/>
        </p:nvSpPr>
        <p:spPr>
          <a:xfrm>
            <a:off x="7724520" y="4044240"/>
            <a:ext cx="360" cy="326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CustomShape 13"/>
          <p:cNvSpPr/>
          <p:nvPr/>
        </p:nvSpPr>
        <p:spPr>
          <a:xfrm>
            <a:off x="7724520" y="3249000"/>
            <a:ext cx="360" cy="326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try .. catch ..” (1)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try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code that might go wrong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catch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0" lang="en-US" sz="1800" spc="-1" strike="noStrike">
                <a:solidFill>
                  <a:srgbClr val="990000"/>
                </a:solidFill>
                <a:latin typeface="Roboto Mono"/>
                <a:ea typeface="Roboto Mono"/>
              </a:rPr>
              <a:t>error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do something with the error, like print it out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try .. catch ..”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num;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try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num.someFunction();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catch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0" lang="en-US" sz="1800" spc="-1" strike="noStrike">
                <a:solidFill>
                  <a:srgbClr val="990000"/>
                </a:solidFill>
                <a:latin typeface="Roboto Mono"/>
                <a:ea typeface="Roboto Mono"/>
              </a:rPr>
              <a:t>error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console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log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(error.</a:t>
            </a:r>
            <a:r>
              <a:rPr b="0" lang="en-US" sz="1800" spc="-1" strike="noStrike">
                <a:solidFill>
                  <a:srgbClr val="990000"/>
                </a:solidFill>
                <a:latin typeface="Roboto Mono"/>
                <a:ea typeface="Roboto Mono"/>
              </a:rPr>
              <a:t>message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throw”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throw new </a:t>
            </a:r>
            <a:r>
              <a:rPr b="1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Error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“message of what went wrong”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“</a:t>
            </a: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try .. catch ..” (2)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TextShape 2"/>
          <p:cNvSpPr txBox="1"/>
          <p:nvPr/>
        </p:nvSpPr>
        <p:spPr>
          <a:xfrm>
            <a:off x="311760" y="1327680"/>
            <a:ext cx="8520120" cy="32889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a = prompt(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"Give a value for 'a': 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b = prompt(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"Give a value for 'b': 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try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if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(b </a:t>
            </a:r>
            <a:r>
              <a:rPr b="0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==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0" lang="en-US" sz="1800" spc="-1" strike="noStrike">
                <a:solidFill>
                  <a:srgbClr val="1155cc"/>
                </a:solidFill>
                <a:latin typeface="Roboto Mono"/>
                <a:ea typeface="Roboto Mono"/>
              </a:rPr>
              <a:t>0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throw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new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</a:t>
            </a:r>
            <a:r>
              <a:rPr b="1" lang="en-US" sz="1800" spc="-1" strike="noStrike">
                <a:solidFill>
                  <a:srgbClr val="e69138"/>
                </a:solidFill>
                <a:latin typeface="Roboto Mono"/>
                <a:ea typeface="Roboto Mono"/>
              </a:rPr>
              <a:t>Error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"Can't divide by 0"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var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ans = a </a:t>
            </a:r>
            <a:r>
              <a:rPr b="0" lang="en-US" sz="1800" spc="-1" strike="noStrike">
                <a:solidFill>
                  <a:srgbClr val="a64d79"/>
                </a:solidFill>
                <a:latin typeface="Roboto Mono"/>
                <a:ea typeface="Roboto Mono"/>
              </a:rPr>
              <a:t>/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b;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console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log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(a, 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"/"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 b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,</a:t>
            </a:r>
            <a:r>
              <a:rPr b="0" lang="en-US" sz="1800" spc="-1" strike="noStrike">
                <a:solidFill>
                  <a:srgbClr val="38761d"/>
                </a:solidFill>
                <a:latin typeface="Roboto Mono"/>
                <a:ea typeface="Roboto Mono"/>
              </a:rPr>
              <a:t> "=",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ans);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catch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(</a:t>
            </a:r>
            <a:r>
              <a:rPr b="0" lang="en-US" sz="1800" spc="-1" strike="noStrike">
                <a:solidFill>
                  <a:srgbClr val="990000"/>
                </a:solidFill>
                <a:latin typeface="Roboto Mono"/>
                <a:ea typeface="Roboto Mono"/>
              </a:rPr>
              <a:t>error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 {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   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console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.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log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(error.</a:t>
            </a:r>
            <a:r>
              <a:rPr b="0" lang="en-US" sz="1800" spc="-1" strike="noStrike">
                <a:solidFill>
                  <a:srgbClr val="990000"/>
                </a:solidFill>
                <a:latin typeface="Roboto Mono"/>
                <a:ea typeface="Roboto Mono"/>
              </a:rPr>
              <a:t>message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);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999999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}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Demo: Error Handling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TextShape 2"/>
          <p:cNvSpPr txBox="1"/>
          <p:nvPr/>
        </p:nvSpPr>
        <p:spPr>
          <a:xfrm>
            <a:off x="311760" y="1330560"/>
            <a:ext cx="8520120" cy="31734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0" lang="en-US" sz="6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6000" spc="-1" strike="noStrike">
                <a:solidFill>
                  <a:srgbClr val="03afb0"/>
                </a:solidFill>
                <a:latin typeface="Rockwell"/>
                <a:ea typeface="Rockwell"/>
              </a:rPr>
              <a:t>js-errors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Key Takeaways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553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JS uses </a:t>
            </a:r>
            <a:r>
              <a:rPr b="1" lang="en-US" sz="2000" spc="-1" strike="noStrike">
                <a:solidFill>
                  <a:srgbClr val="03afb0"/>
                </a:solidFill>
                <a:latin typeface="Proxima Nova"/>
                <a:ea typeface="Proxima Nova"/>
              </a:rPr>
              <a:t>events</a:t>
            </a: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 and </a:t>
            </a:r>
            <a:r>
              <a:rPr b="1" lang="en-US" sz="2000" spc="-1" strike="noStrike">
                <a:solidFill>
                  <a:srgbClr val="03afb0"/>
                </a:solidFill>
                <a:latin typeface="Proxima Nova"/>
                <a:ea typeface="Proxima Nova"/>
              </a:rPr>
              <a:t>actions</a:t>
            </a: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 to make your web page interactive (“dynamic”)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You can include JavaScript in your webpage using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9144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</a:t>
            </a:r>
            <a:r>
              <a:rPr b="0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script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9144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    </a:t>
            </a:r>
            <a:r>
              <a:rPr b="0" lang="en-US" sz="1800" spc="-1" strike="noStrike">
                <a:solidFill>
                  <a:srgbClr val="999999"/>
                </a:solidFill>
                <a:latin typeface="Roboto Mono"/>
                <a:ea typeface="Roboto Mono"/>
              </a:rPr>
              <a:t>// your code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914400" indent="-342720">
              <a:lnSpc>
                <a:spcPct val="115000"/>
              </a:lnSpc>
              <a:buClr>
                <a:srgbClr val="b7b7b7"/>
              </a:buClr>
              <a:buFont typeface="Roboto Mono"/>
              <a:buAutoNum type="arabicPlain"/>
            </a:pP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&lt;/</a:t>
            </a:r>
            <a:r>
              <a:rPr b="0" lang="en-US" sz="1800" spc="-1" strike="noStrike">
                <a:solidFill>
                  <a:srgbClr val="e3484f"/>
                </a:solidFill>
                <a:latin typeface="Roboto Mono"/>
                <a:ea typeface="Roboto Mono"/>
              </a:rPr>
              <a:t>script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&gt;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553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000" spc="-1" strike="noStrike">
                <a:solidFill>
                  <a:srgbClr val="595959"/>
                </a:solidFill>
                <a:latin typeface="Proxima Nova"/>
                <a:ea typeface="Proxima Nova"/>
              </a:rPr>
              <a:t>See all the JavaScript syntax you learned at </a:t>
            </a:r>
            <a:r>
              <a:rPr b="0" lang="en-US" sz="20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2000" spc="-1" strike="noStrike">
                <a:solidFill>
                  <a:srgbClr val="03afb0"/>
                </a:solidFill>
                <a:latin typeface="Rockwell"/>
                <a:ea typeface="Rockwell"/>
              </a:rPr>
              <a:t>js-cheatsheet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"/>
          <p:cNvSpPr txBox="1"/>
          <p:nvPr/>
        </p:nvSpPr>
        <p:spPr>
          <a:xfrm>
            <a:off x="5758920" y="0"/>
            <a:ext cx="3384720" cy="1001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Backend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(Server)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2" name="Google Shape;126;p21" descr=""/>
          <p:cNvPicPr/>
          <p:nvPr/>
        </p:nvPicPr>
        <p:blipFill>
          <a:blip r:embed="rId1"/>
          <a:stretch/>
        </p:blipFill>
        <p:spPr>
          <a:xfrm>
            <a:off x="7001280" y="1151280"/>
            <a:ext cx="906120" cy="1114200"/>
          </a:xfrm>
          <a:prstGeom prst="rect">
            <a:avLst/>
          </a:prstGeom>
          <a:ln>
            <a:noFill/>
          </a:ln>
        </p:spPr>
      </p:pic>
      <p:pic>
        <p:nvPicPr>
          <p:cNvPr id="203" name="Google Shape;127;p21" descr=""/>
          <p:cNvPicPr/>
          <p:nvPr/>
        </p:nvPicPr>
        <p:blipFill>
          <a:blip r:embed="rId2"/>
          <a:stretch/>
        </p:blipFill>
        <p:spPr>
          <a:xfrm>
            <a:off x="681120" y="1075320"/>
            <a:ext cx="1032480" cy="1032480"/>
          </a:xfrm>
          <a:prstGeom prst="rect">
            <a:avLst/>
          </a:prstGeom>
          <a:ln>
            <a:noFill/>
          </a:ln>
        </p:spPr>
      </p:pic>
      <p:pic>
        <p:nvPicPr>
          <p:cNvPr id="204" name="Google Shape;128;p21" descr=""/>
          <p:cNvPicPr/>
          <p:nvPr/>
        </p:nvPicPr>
        <p:blipFill>
          <a:blip r:embed="rId3"/>
          <a:stretch/>
        </p:blipFill>
        <p:spPr>
          <a:xfrm>
            <a:off x="1396440" y="1955520"/>
            <a:ext cx="798120" cy="559440"/>
          </a:xfrm>
          <a:prstGeom prst="rect">
            <a:avLst/>
          </a:prstGeom>
          <a:ln>
            <a:noFill/>
          </a:ln>
        </p:spPr>
      </p:pic>
      <p:pic>
        <p:nvPicPr>
          <p:cNvPr id="205" name="Google Shape;129;p21" descr=""/>
          <p:cNvPicPr/>
          <p:nvPr/>
        </p:nvPicPr>
        <p:blipFill>
          <a:blip r:embed="rId4"/>
          <a:stretch/>
        </p:blipFill>
        <p:spPr>
          <a:xfrm>
            <a:off x="1940760" y="1120680"/>
            <a:ext cx="1154880" cy="834120"/>
          </a:xfrm>
          <a:prstGeom prst="rect">
            <a:avLst/>
          </a:prstGeom>
          <a:ln>
            <a:noFill/>
          </a:ln>
        </p:spPr>
      </p:pic>
      <p:sp>
        <p:nvSpPr>
          <p:cNvPr id="206" name="TextShape 2"/>
          <p:cNvSpPr txBox="1"/>
          <p:nvPr/>
        </p:nvSpPr>
        <p:spPr>
          <a:xfrm>
            <a:off x="0" y="0"/>
            <a:ext cx="3544920" cy="1001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Frontend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(Client)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7" name="Google Shape;131;p21" descr=""/>
          <p:cNvPicPr/>
          <p:nvPr/>
        </p:nvPicPr>
        <p:blipFill>
          <a:blip r:embed="rId5"/>
          <a:stretch/>
        </p:blipFill>
        <p:spPr>
          <a:xfrm>
            <a:off x="6619320" y="2544120"/>
            <a:ext cx="1575000" cy="615960"/>
          </a:xfrm>
          <a:prstGeom prst="rect">
            <a:avLst/>
          </a:prstGeom>
          <a:ln>
            <a:noFill/>
          </a:ln>
        </p:spPr>
      </p:pic>
      <p:pic>
        <p:nvPicPr>
          <p:cNvPr id="208" name="Google Shape;132;p21" descr=""/>
          <p:cNvPicPr/>
          <p:nvPr/>
        </p:nvPicPr>
        <p:blipFill>
          <a:blip r:embed="rId6"/>
          <a:stretch/>
        </p:blipFill>
        <p:spPr>
          <a:xfrm>
            <a:off x="6837480" y="4431240"/>
            <a:ext cx="1180440" cy="559440"/>
          </a:xfrm>
          <a:prstGeom prst="rect">
            <a:avLst/>
          </a:prstGeom>
          <a:ln>
            <a:noFill/>
          </a:ln>
        </p:spPr>
      </p:pic>
      <p:pic>
        <p:nvPicPr>
          <p:cNvPr id="209" name="Google Shape;133;p21" descr=""/>
          <p:cNvPicPr/>
          <p:nvPr/>
        </p:nvPicPr>
        <p:blipFill>
          <a:blip r:embed="rId7"/>
          <a:stretch/>
        </p:blipFill>
        <p:spPr>
          <a:xfrm>
            <a:off x="6455520" y="3639600"/>
            <a:ext cx="1942560" cy="408960"/>
          </a:xfrm>
          <a:prstGeom prst="rect">
            <a:avLst/>
          </a:prstGeom>
          <a:ln>
            <a:noFill/>
          </a:ln>
        </p:spPr>
      </p:pic>
      <p:pic>
        <p:nvPicPr>
          <p:cNvPr id="210" name="Google Shape;134;p21" descr=""/>
          <p:cNvPicPr/>
          <p:nvPr/>
        </p:nvPicPr>
        <p:blipFill>
          <a:blip r:embed="rId8"/>
          <a:stretch/>
        </p:blipFill>
        <p:spPr>
          <a:xfrm>
            <a:off x="1267920" y="3008520"/>
            <a:ext cx="926280" cy="926280"/>
          </a:xfrm>
          <a:prstGeom prst="rect">
            <a:avLst/>
          </a:prstGeom>
          <a:ln>
            <a:noFill/>
          </a:ln>
        </p:spPr>
      </p:pic>
      <p:pic>
        <p:nvPicPr>
          <p:cNvPr id="211" name="Google Shape;135;p21" descr=""/>
          <p:cNvPicPr/>
          <p:nvPr/>
        </p:nvPicPr>
        <p:blipFill>
          <a:blip r:embed="rId9"/>
          <a:stretch/>
        </p:blipFill>
        <p:spPr>
          <a:xfrm>
            <a:off x="690120" y="3988080"/>
            <a:ext cx="660600" cy="926280"/>
          </a:xfrm>
          <a:prstGeom prst="rect">
            <a:avLst/>
          </a:prstGeom>
          <a:ln>
            <a:noFill/>
          </a:ln>
        </p:spPr>
      </p:pic>
      <p:pic>
        <p:nvPicPr>
          <p:cNvPr id="212" name="Google Shape;136;p21" descr=""/>
          <p:cNvPicPr/>
          <p:nvPr/>
        </p:nvPicPr>
        <p:blipFill>
          <a:blip r:embed="rId10"/>
          <a:srcRect l="34108" t="0" r="34558" b="22991"/>
          <a:stretch/>
        </p:blipFill>
        <p:spPr>
          <a:xfrm>
            <a:off x="2135880" y="3920040"/>
            <a:ext cx="734760" cy="1001520"/>
          </a:xfrm>
          <a:prstGeom prst="rect">
            <a:avLst/>
          </a:prstGeom>
          <a:ln>
            <a:noFill/>
          </a:ln>
        </p:spPr>
      </p:pic>
      <p:pic>
        <p:nvPicPr>
          <p:cNvPr id="213" name="Google Shape;137;p21" descr=""/>
          <p:cNvPicPr/>
          <p:nvPr/>
        </p:nvPicPr>
        <p:blipFill>
          <a:blip r:embed="rId11"/>
          <a:stretch/>
        </p:blipFill>
        <p:spPr>
          <a:xfrm>
            <a:off x="4080960" y="2262600"/>
            <a:ext cx="1388880" cy="1395000"/>
          </a:xfrm>
          <a:prstGeom prst="rect">
            <a:avLst/>
          </a:prstGeom>
          <a:ln>
            <a:noFill/>
          </a:ln>
        </p:spPr>
      </p:pic>
      <p:sp>
        <p:nvSpPr>
          <p:cNvPr id="214" name="TextShape 3"/>
          <p:cNvSpPr txBox="1"/>
          <p:nvPr/>
        </p:nvSpPr>
        <p:spPr>
          <a:xfrm>
            <a:off x="4080960" y="1715400"/>
            <a:ext cx="1388880" cy="559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Internet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CustomShape 4"/>
          <p:cNvSpPr/>
          <p:nvPr/>
        </p:nvSpPr>
        <p:spPr>
          <a:xfrm>
            <a:off x="3130920" y="262800"/>
            <a:ext cx="920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5"/>
          <p:cNvSpPr/>
          <p:nvPr/>
        </p:nvSpPr>
        <p:spPr>
          <a:xfrm>
            <a:off x="5534280" y="262800"/>
            <a:ext cx="920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TextShape 6"/>
          <p:cNvSpPr txBox="1"/>
          <p:nvPr/>
        </p:nvSpPr>
        <p:spPr>
          <a:xfrm>
            <a:off x="3933360" y="-44280"/>
            <a:ext cx="1684080" cy="61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000" spc="-1" strike="noStrike">
                <a:solidFill>
                  <a:srgbClr val="e3484f"/>
                </a:solidFill>
                <a:latin typeface="Proxima Nova"/>
                <a:ea typeface="Proxima Nova"/>
              </a:rPr>
              <a:t>Request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7"/>
          <p:cNvSpPr/>
          <p:nvPr/>
        </p:nvSpPr>
        <p:spPr>
          <a:xfrm>
            <a:off x="5534280" y="624240"/>
            <a:ext cx="920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dk2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8"/>
          <p:cNvSpPr/>
          <p:nvPr/>
        </p:nvSpPr>
        <p:spPr>
          <a:xfrm>
            <a:off x="3130920" y="623880"/>
            <a:ext cx="920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dk2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TextShape 9"/>
          <p:cNvSpPr txBox="1"/>
          <p:nvPr/>
        </p:nvSpPr>
        <p:spPr>
          <a:xfrm>
            <a:off x="3963240" y="297000"/>
            <a:ext cx="1684080" cy="61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15000"/>
              </a:lnSpc>
            </a:pPr>
            <a:r>
              <a:rPr b="1" lang="en-US" sz="2000" spc="-1" strike="noStrike">
                <a:solidFill>
                  <a:srgbClr val="03afb0"/>
                </a:solidFill>
                <a:latin typeface="Proxima Nova"/>
                <a:ea typeface="Proxima Nova"/>
              </a:rPr>
              <a:t>Response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CustomShape 10"/>
          <p:cNvSpPr/>
          <p:nvPr/>
        </p:nvSpPr>
        <p:spPr>
          <a:xfrm>
            <a:off x="7191000" y="3249000"/>
            <a:ext cx="360" cy="326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CustomShape 11"/>
          <p:cNvSpPr/>
          <p:nvPr/>
        </p:nvSpPr>
        <p:spPr>
          <a:xfrm>
            <a:off x="7191000" y="4044240"/>
            <a:ext cx="360" cy="326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CustomShape 12"/>
          <p:cNvSpPr/>
          <p:nvPr/>
        </p:nvSpPr>
        <p:spPr>
          <a:xfrm>
            <a:off x="7724520" y="4044240"/>
            <a:ext cx="360" cy="326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13"/>
          <p:cNvSpPr/>
          <p:nvPr/>
        </p:nvSpPr>
        <p:spPr>
          <a:xfrm>
            <a:off x="7724520" y="3249000"/>
            <a:ext cx="360" cy="326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2"/>
            </a:solidFill>
            <a:round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14"/>
          <p:cNvSpPr/>
          <p:nvPr/>
        </p:nvSpPr>
        <p:spPr>
          <a:xfrm>
            <a:off x="1874520" y="3792240"/>
            <a:ext cx="1257120" cy="1257120"/>
          </a:xfrm>
          <a:prstGeom prst="ellipse">
            <a:avLst/>
          </a:prstGeom>
          <a:noFill/>
          <a:ln w="76320">
            <a:solidFill>
              <a:srgbClr val="e3484f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What is JavaScript?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TextShape 2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805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JavaScript (“JS”) is a programming language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57200" indent="-3805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JS uses </a:t>
            </a:r>
            <a:r>
              <a:rPr b="1" lang="en-US" sz="2400" spc="-1" strike="noStrike">
                <a:solidFill>
                  <a:srgbClr val="03afb0"/>
                </a:solidFill>
                <a:latin typeface="Proxima Nova"/>
                <a:ea typeface="Proxima Nova"/>
              </a:rPr>
              <a:t>events</a:t>
            </a: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 and </a:t>
            </a:r>
            <a:r>
              <a:rPr b="1" lang="en-US" sz="2400" spc="-1" strike="noStrike">
                <a:solidFill>
                  <a:srgbClr val="03afb0"/>
                </a:solidFill>
                <a:latin typeface="Proxima Nova"/>
                <a:ea typeface="Proxima Nova"/>
              </a:rPr>
              <a:t>actions</a:t>
            </a:r>
            <a:r>
              <a:rPr b="0" lang="en-US" sz="2400" spc="-1" strike="noStrike">
                <a:solidFill>
                  <a:srgbClr val="595959"/>
                </a:solidFill>
                <a:latin typeface="Proxima Nova"/>
                <a:ea typeface="Proxima Nova"/>
              </a:rPr>
              <a:t> to make your web page interactive (“dynamic”)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1"/>
          <p:cNvSpPr txBox="1"/>
          <p:nvPr/>
        </p:nvSpPr>
        <p:spPr>
          <a:xfrm>
            <a:off x="311760" y="10879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algn="ctr">
              <a:lnSpc>
                <a:spcPct val="115000"/>
              </a:lnSpc>
            </a:pPr>
            <a:r>
              <a:rPr b="0" lang="en-US" sz="3600" spc="-1" strike="noStrike">
                <a:solidFill>
                  <a:srgbClr val="595959"/>
                </a:solidFill>
                <a:latin typeface="Rockwell"/>
                <a:ea typeface="Rockwell"/>
              </a:rPr>
              <a:t>go.meet.sh/</a:t>
            </a:r>
            <a:r>
              <a:rPr b="0" lang="en-US" sz="3600" spc="-1" strike="noStrike">
                <a:solidFill>
                  <a:srgbClr val="03afb0"/>
                </a:solidFill>
                <a:latin typeface="Rockwell"/>
                <a:ea typeface="Rockwell"/>
              </a:rPr>
              <a:t>js-labs</a:t>
            </a:r>
            <a:r>
              <a:rPr b="0" lang="en-US" sz="3600" spc="-1" strike="noStrike">
                <a:solidFill>
                  <a:srgbClr val="03afb0"/>
                </a:solidFill>
                <a:latin typeface="Bitter"/>
                <a:ea typeface="Bitter"/>
              </a:rPr>
              <a:t>1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00000"/>
              </a:lnSpc>
            </a:pP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1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Fork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 the exercises on Github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In terminal, </a:t>
            </a:r>
            <a:r>
              <a:rPr b="1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change directory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 to Desktop: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914400">
              <a:lnSpc>
                <a:spcPct val="115000"/>
              </a:lnSpc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cd ~/Desktop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1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Clone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 the repository (replace </a:t>
            </a:r>
            <a:r>
              <a:rPr b="0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&lt;username&gt;</a:t>
            </a: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 with your Github username):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914400">
              <a:lnSpc>
                <a:spcPct val="115000"/>
              </a:lnSpc>
            </a:pPr>
            <a:r>
              <a:rPr b="0" lang="en-US" sz="1600" spc="-1" strike="noStrike">
                <a:solidFill>
                  <a:srgbClr val="595959"/>
                </a:solidFill>
                <a:latin typeface="Roboto Mono"/>
                <a:ea typeface="Roboto Mono"/>
              </a:rPr>
              <a:t>git clone https://github.com/&lt;username&gt;/y2s18-intro-js-1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Proxima Nova"/>
              <a:buChar char="-"/>
            </a:pPr>
            <a:r>
              <a:rPr b="0" lang="en-US" sz="1800" spc="-1" strike="noStrike">
                <a:solidFill>
                  <a:srgbClr val="595959"/>
                </a:solidFill>
                <a:latin typeface="Proxima Nova"/>
                <a:ea typeface="Proxima Nova"/>
              </a:rPr>
              <a:t>You should have a folder on your Desktop called </a:t>
            </a:r>
            <a:r>
              <a:rPr b="1" lang="en-US" sz="1800" spc="-1" strike="noStrike">
                <a:solidFill>
                  <a:srgbClr val="595959"/>
                </a:solidFill>
                <a:latin typeface="Roboto Mono"/>
                <a:ea typeface="Roboto Mono"/>
              </a:rPr>
              <a:t>y2s18-intro-js-1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TextShape 2"/>
          <p:cNvSpPr txBox="1"/>
          <p:nvPr/>
        </p:nvSpPr>
        <p:spPr>
          <a:xfrm>
            <a:off x="294480" y="224640"/>
            <a:ext cx="506376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Rockwell"/>
                <a:ea typeface="Rockwell"/>
              </a:rPr>
              <a:t>Download the Exercises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LibreOffice/6.0.3.2$Linux_X86_64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cp:revision>0</cp:revision>
  <dc:subject/>
  <dc:title/>
</cp:coreProperties>
</file>